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57" r:id="rId1"/>
  </p:sldMasterIdLst>
  <p:notesMasterIdLst>
    <p:notesMasterId r:id="rId68"/>
  </p:notesMasterIdLst>
  <p:sldIdLst>
    <p:sldId id="256" r:id="rId2"/>
    <p:sldId id="285" r:id="rId3"/>
    <p:sldId id="286" r:id="rId4"/>
    <p:sldId id="287" r:id="rId5"/>
    <p:sldId id="288" r:id="rId6"/>
    <p:sldId id="289" r:id="rId7"/>
    <p:sldId id="284" r:id="rId8"/>
    <p:sldId id="283" r:id="rId9"/>
    <p:sldId id="397" r:id="rId10"/>
    <p:sldId id="398" r:id="rId11"/>
    <p:sldId id="399" r:id="rId12"/>
    <p:sldId id="293" r:id="rId13"/>
    <p:sldId id="294" r:id="rId14"/>
    <p:sldId id="471" r:id="rId15"/>
    <p:sldId id="400" r:id="rId16"/>
    <p:sldId id="401" r:id="rId17"/>
    <p:sldId id="299" r:id="rId18"/>
    <p:sldId id="300" r:id="rId19"/>
    <p:sldId id="301" r:id="rId20"/>
    <p:sldId id="303" r:id="rId21"/>
    <p:sldId id="403" r:id="rId22"/>
    <p:sldId id="402" r:id="rId23"/>
    <p:sldId id="404" r:id="rId24"/>
    <p:sldId id="405" r:id="rId25"/>
    <p:sldId id="406" r:id="rId26"/>
    <p:sldId id="409" r:id="rId27"/>
    <p:sldId id="410" r:id="rId28"/>
    <p:sldId id="411" r:id="rId29"/>
    <p:sldId id="412" r:id="rId30"/>
    <p:sldId id="472" r:id="rId31"/>
    <p:sldId id="439" r:id="rId32"/>
    <p:sldId id="441" r:id="rId33"/>
    <p:sldId id="440" r:id="rId34"/>
    <p:sldId id="417" r:id="rId35"/>
    <p:sldId id="422" r:id="rId36"/>
    <p:sldId id="429" r:id="rId37"/>
    <p:sldId id="430" r:id="rId38"/>
    <p:sldId id="432" r:id="rId39"/>
    <p:sldId id="431" r:id="rId40"/>
    <p:sldId id="424" r:id="rId41"/>
    <p:sldId id="434" r:id="rId42"/>
    <p:sldId id="474" r:id="rId43"/>
    <p:sldId id="475" r:id="rId44"/>
    <p:sldId id="414" r:id="rId45"/>
    <p:sldId id="415" r:id="rId46"/>
    <p:sldId id="416" r:id="rId47"/>
    <p:sldId id="418" r:id="rId48"/>
    <p:sldId id="442" r:id="rId49"/>
    <p:sldId id="469" r:id="rId50"/>
    <p:sldId id="446" r:id="rId51"/>
    <p:sldId id="447" r:id="rId52"/>
    <p:sldId id="448" r:id="rId53"/>
    <p:sldId id="452" r:id="rId54"/>
    <p:sldId id="453" r:id="rId55"/>
    <p:sldId id="454" r:id="rId56"/>
    <p:sldId id="459" r:id="rId57"/>
    <p:sldId id="455" r:id="rId58"/>
    <p:sldId id="460" r:id="rId59"/>
    <p:sldId id="462" r:id="rId60"/>
    <p:sldId id="463" r:id="rId61"/>
    <p:sldId id="464" r:id="rId62"/>
    <p:sldId id="457" r:id="rId63"/>
    <p:sldId id="466" r:id="rId64"/>
    <p:sldId id="473" r:id="rId65"/>
    <p:sldId id="467" r:id="rId66"/>
    <p:sldId id="468" r:id="rId67"/>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C2A0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0A830CC2-01C2-4D5E-B154-2B1A130B23E8}">
  <a:tblStyle styleId="{0A830CC2-01C2-4D5E-B154-2B1A130B23E8}" styleName="Table_0">
    <a:wholeTbl>
      <a:tcStyle>
        <a:tcBdr>
          <a:left>
            <a:ln w="9525" cap="flat" cmpd="sng">
              <a:solidFill>
                <a:srgbClr val="000000"/>
              </a:solidFill>
              <a:prstDash val="solid"/>
              <a:round/>
              <a:headEnd type="none" w="med" len="med"/>
              <a:tailEnd type="none" w="med" len="med"/>
            </a:ln>
          </a:left>
          <a:right>
            <a:ln w="9525" cap="flat" cmpd="sng">
              <a:solidFill>
                <a:srgbClr val="000000"/>
              </a:solidFill>
              <a:prstDash val="solid"/>
              <a:round/>
              <a:headEnd type="none" w="med" len="med"/>
              <a:tailEnd type="none" w="med" len="med"/>
            </a:ln>
          </a:right>
          <a:top>
            <a:ln w="9525" cap="flat" cmpd="sng">
              <a:solidFill>
                <a:srgbClr val="000000"/>
              </a:solidFill>
              <a:prstDash val="solid"/>
              <a:round/>
              <a:headEnd type="none" w="med" len="med"/>
              <a:tailEnd type="none" w="med" len="med"/>
            </a:ln>
          </a:top>
          <a:bottom>
            <a:ln w="9525" cap="flat" cmpd="sng">
              <a:solidFill>
                <a:srgbClr val="000000"/>
              </a:solidFill>
              <a:prstDash val="solid"/>
              <a:round/>
              <a:headEnd type="none" w="med" len="med"/>
              <a:tailEnd type="none" w="med" len="med"/>
            </a:ln>
          </a:bottom>
          <a:insideH>
            <a:ln w="9525" cap="flat" cmpd="sng">
              <a:solidFill>
                <a:srgbClr val="000000"/>
              </a:solidFill>
              <a:prstDash val="solid"/>
              <a:round/>
              <a:headEnd type="none" w="med" len="med"/>
              <a:tailEnd type="none" w="med" len="med"/>
            </a:ln>
          </a:insideH>
          <a:insideV>
            <a:ln w="9525" cap="flat" cmpd="sng">
              <a:solidFill>
                <a:srgbClr val="000000"/>
              </a:solidFill>
              <a:prstDash val="solid"/>
              <a:round/>
              <a:headEnd type="none" w="med" len="med"/>
              <a:tailEnd type="none" w="med" len="med"/>
            </a:ln>
          </a:insideV>
        </a:tcBdr>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3659" autoAdjust="0"/>
  </p:normalViewPr>
  <p:slideViewPr>
    <p:cSldViewPr snapToGrid="0">
      <p:cViewPr varScale="1">
        <p:scale>
          <a:sx n="82" d="100"/>
          <a:sy n="82" d="100"/>
        </p:scale>
        <p:origin x="156" y="60"/>
      </p:cViewPr>
      <p:guideLst/>
    </p:cSldViewPr>
  </p:slideViewPr>
  <p:notesTextViewPr>
    <p:cViewPr>
      <p:scale>
        <a:sx n="1" d="1"/>
        <a:sy n="1" d="1"/>
      </p:scale>
      <p:origin x="0" y="-456"/>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6.xml"/><Relationship Id="rId1" Type="http://schemas.microsoft.com/office/2011/relationships/chartStyle" Target="style6.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title>
      <c:tx>
        <c:rich>
          <a:bodyPr rot="0" spcFirstLastPara="1" vertOverflow="ellipsis" vert="horz" wrap="square" anchor="ctr" anchorCtr="1"/>
          <a:lstStyle/>
          <a:p>
            <a:pPr>
              <a:defRPr sz="1862" b="1" i="0" u="none" strike="noStrike" kern="1200" cap="all" spc="50" baseline="0">
                <a:solidFill>
                  <a:schemeClr val="bg1"/>
                </a:solidFill>
                <a:latin typeface="+mn-lt"/>
                <a:ea typeface="+mn-ea"/>
                <a:cs typeface="+mn-cs"/>
              </a:defRPr>
            </a:pPr>
            <a:r>
              <a:rPr lang="en-US" sz="1800" dirty="0">
                <a:solidFill>
                  <a:schemeClr val="bg1"/>
                </a:solidFill>
              </a:rPr>
              <a:t>Primary Embedded Programming </a:t>
            </a:r>
            <a:r>
              <a:rPr lang="en-US" sz="1800" dirty="0" smtClean="0">
                <a:solidFill>
                  <a:schemeClr val="bg1"/>
                </a:solidFill>
              </a:rPr>
              <a:t>language</a:t>
            </a:r>
            <a:endParaRPr lang="en-US" sz="1800" dirty="0">
              <a:solidFill>
                <a:schemeClr val="bg1"/>
              </a:solidFill>
            </a:endParaRPr>
          </a:p>
        </c:rich>
      </c:tx>
      <c:layout/>
      <c:overlay val="0"/>
      <c:spPr>
        <a:noFill/>
        <a:ln>
          <a:noFill/>
        </a:ln>
        <a:effectLst/>
      </c:spPr>
      <c:txPr>
        <a:bodyPr rot="0" spcFirstLastPara="1" vertOverflow="ellipsis" vert="horz" wrap="square" anchor="ctr" anchorCtr="1"/>
        <a:lstStyle/>
        <a:p>
          <a:pPr>
            <a:defRPr sz="1862" b="1" i="0" u="none" strike="noStrike" kern="1200" cap="all" spc="50" baseline="0">
              <a:solidFill>
                <a:schemeClr val="bg1"/>
              </a:solidFill>
              <a:latin typeface="+mn-lt"/>
              <a:ea typeface="+mn-ea"/>
              <a:cs typeface="+mn-cs"/>
            </a:defRPr>
          </a:pPr>
          <a:endParaRPr lang="en-US"/>
        </a:p>
      </c:txPr>
    </c:title>
    <c:autoTitleDeleted val="0"/>
    <c:plotArea>
      <c:layout/>
      <c:pieChart>
        <c:varyColors val="1"/>
        <c:ser>
          <c:idx val="0"/>
          <c:order val="0"/>
          <c:tx>
            <c:strRef>
              <c:f>Sheet1!$B$1</c:f>
              <c:strCache>
                <c:ptCount val="1"/>
                <c:pt idx="0">
                  <c:v>EmbLang</c:v>
                </c:pt>
              </c:strCache>
            </c:strRef>
          </c:tx>
          <c:dPt>
            <c:idx val="0"/>
            <c:bubble3D val="0"/>
            <c:spPr>
              <a:solidFill>
                <a:schemeClr val="accent1">
                  <a:shade val="65000"/>
                </a:schemeClr>
              </a:solidFill>
              <a:ln>
                <a:noFill/>
              </a:ln>
              <a:effectLst/>
              <a:scene3d>
                <a:camera prst="orthographicFront"/>
                <a:lightRig rig="brightRoom" dir="t"/>
              </a:scene3d>
              <a:sp3d prstMaterial="flat">
                <a:bevelT w="50800" h="101600" prst="angle"/>
                <a:contourClr>
                  <a:srgbClr val="000000"/>
                </a:contourClr>
              </a:sp3d>
            </c:spPr>
          </c:dPt>
          <c:dPt>
            <c:idx val="1"/>
            <c:bubble3D val="0"/>
            <c:spPr>
              <a:solidFill>
                <a:schemeClr val="accent1"/>
              </a:solidFill>
              <a:ln>
                <a:noFill/>
              </a:ln>
              <a:effectLst/>
              <a:scene3d>
                <a:camera prst="orthographicFront"/>
                <a:lightRig rig="brightRoom" dir="t"/>
              </a:scene3d>
              <a:sp3d prstMaterial="flat">
                <a:bevelT w="50800" h="101600" prst="angle"/>
                <a:contourClr>
                  <a:srgbClr val="000000"/>
                </a:contourClr>
              </a:sp3d>
            </c:spPr>
          </c:dPt>
          <c:dPt>
            <c:idx val="2"/>
            <c:bubble3D val="0"/>
            <c:spPr>
              <a:solidFill>
                <a:schemeClr val="accent1">
                  <a:tint val="65000"/>
                </a:schemeClr>
              </a:solidFill>
              <a:ln>
                <a:noFill/>
              </a:ln>
              <a:effectLst/>
              <a:scene3d>
                <a:camera prst="orthographicFront"/>
                <a:lightRig rig="brightRoom" dir="t"/>
              </a:scene3d>
              <a:sp3d prstMaterial="flat">
                <a:bevelT w="50800" h="101600" prst="angle"/>
                <a:contourClr>
                  <a:srgbClr val="000000"/>
                </a:contourClr>
              </a:sp3d>
            </c:spPr>
          </c:dPt>
          <c:dLbls>
            <c:dLbl>
              <c:idx val="0"/>
              <c:layout>
                <c:manualLayout>
                  <c:x val="-0.15133531366907366"/>
                  <c:y val="-0.14049660252398044"/>
                </c:manualLayout>
              </c:layout>
              <c:dLblPos val="bestFit"/>
              <c:showLegendKey val="0"/>
              <c:showVal val="0"/>
              <c:showCatName val="0"/>
              <c:showSerName val="0"/>
              <c:showPercent val="1"/>
              <c:showBubbleSize val="0"/>
              <c:extLst>
                <c:ext xmlns:c15="http://schemas.microsoft.com/office/drawing/2012/chart" uri="{CE6537A1-D6FC-4f65-9D91-7224C49458BB}">
                  <c15:layout/>
                </c:ext>
              </c:extLst>
            </c:dLbl>
            <c:dLbl>
              <c:idx val="1"/>
              <c:layout>
                <c:manualLayout>
                  <c:x val="0.13973235795439828"/>
                  <c:y val="6.2981245076245987E-2"/>
                </c:manualLayout>
              </c:layout>
              <c:dLblPos val="bestFit"/>
              <c:showLegendKey val="0"/>
              <c:showVal val="0"/>
              <c:showCatName val="0"/>
              <c:showSerName val="0"/>
              <c:showPercent val="1"/>
              <c:showBubbleSize val="0"/>
              <c:extLst>
                <c:ext xmlns:c15="http://schemas.microsoft.com/office/drawing/2012/chart" uri="{CE6537A1-D6FC-4f65-9D91-7224C49458BB}">
                  <c15:layout/>
                </c:ext>
              </c:extLst>
            </c:dLbl>
            <c:dLbl>
              <c:idx val="2"/>
              <c:layout>
                <c:manualLayout>
                  <c:x val="3.7808807328906333E-2"/>
                  <c:y val="0.10393014011107138"/>
                </c:manualLayout>
              </c:layout>
              <c:dLblPos val="bestFit"/>
              <c:showLegendKey val="0"/>
              <c:showVal val="0"/>
              <c:showCatName val="0"/>
              <c:showSerName val="0"/>
              <c:showPercent val="1"/>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en-US"/>
              </a:p>
            </c:txPr>
            <c:dLblPos val="inEnd"/>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C</c:v>
                </c:pt>
                <c:pt idx="1">
                  <c:v>C++</c:v>
                </c:pt>
                <c:pt idx="2">
                  <c:v>Other</c:v>
                </c:pt>
              </c:strCache>
            </c:strRef>
          </c:cat>
          <c:val>
            <c:numRef>
              <c:f>Sheet1!$B$2:$B$4</c:f>
              <c:numCache>
                <c:formatCode>General</c:formatCode>
                <c:ptCount val="3"/>
                <c:pt idx="0">
                  <c:v>71</c:v>
                </c:pt>
                <c:pt idx="1">
                  <c:v>22</c:v>
                </c:pt>
                <c:pt idx="2">
                  <c:v>7</c:v>
                </c:pt>
              </c:numCache>
            </c:numRef>
          </c:val>
        </c:ser>
        <c:dLbls>
          <c:dLblPos val="inEnd"/>
          <c:showLegendKey val="0"/>
          <c:showVal val="0"/>
          <c:showCatName val="0"/>
          <c:showSerName val="0"/>
          <c:showPercent val="1"/>
          <c:showBubbleSize val="0"/>
          <c:showLeaderLines val="1"/>
        </c:dLbls>
        <c:firstSliceAng val="0"/>
      </c:pieChart>
      <c:spPr>
        <a:noFill/>
        <a:ln>
          <a:noFill/>
        </a:ln>
        <a:effectLst/>
      </c:spPr>
    </c:plotArea>
    <c:legend>
      <c:legendPos val="t"/>
      <c:layout/>
      <c:overlay val="0"/>
      <c:spPr>
        <a:noFill/>
        <a:ln>
          <a:noFill/>
        </a:ln>
        <a:effectLst/>
      </c:spPr>
      <c:txPr>
        <a:bodyPr rot="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1" i="0" u="none" strike="noStrike" kern="1200" cap="none" baseline="0">
                <a:solidFill>
                  <a:schemeClr val="lt1">
                    <a:lumMod val="85000"/>
                  </a:schemeClr>
                </a:solidFill>
                <a:latin typeface="+mn-lt"/>
                <a:ea typeface="+mn-ea"/>
                <a:cs typeface="+mn-cs"/>
              </a:defRPr>
            </a:pPr>
            <a:r>
              <a:rPr lang="en-US"/>
              <a:t>Mitigation Support</a:t>
            </a:r>
          </a:p>
        </c:rich>
      </c:tx>
      <c:layout/>
      <c:overlay val="0"/>
      <c:spPr>
        <a:noFill/>
        <a:ln>
          <a:noFill/>
        </a:ln>
        <a:effectLst/>
      </c:spPr>
      <c:txPr>
        <a:bodyPr rot="0" spcFirstLastPara="1" vertOverflow="ellipsis" vert="horz" wrap="square" anchor="ctr" anchorCtr="1"/>
        <a:lstStyle/>
        <a:p>
          <a:pPr>
            <a:defRPr sz="1862" b="1" i="0" u="none" strike="noStrike" kern="1200" cap="none" baseline="0">
              <a:solidFill>
                <a:schemeClr val="lt1">
                  <a:lumMod val="85000"/>
                </a:schemeClr>
              </a:solidFill>
              <a:latin typeface="+mn-lt"/>
              <a:ea typeface="+mn-ea"/>
              <a:cs typeface="+mn-cs"/>
            </a:defRPr>
          </a:pPr>
          <a:endParaRPr lang="en-US"/>
        </a:p>
      </c:txPr>
    </c:title>
    <c:autoTitleDeleted val="0"/>
    <c:plotArea>
      <c:layout/>
      <c:lineChart>
        <c:grouping val="standard"/>
        <c:varyColors val="0"/>
        <c:ser>
          <c:idx val="0"/>
          <c:order val="0"/>
          <c:tx>
            <c:strRef>
              <c:f>Sheet1!$B$1</c:f>
              <c:strCache>
                <c:ptCount val="1"/>
                <c:pt idx="0">
                  <c:v>ESP</c:v>
                </c:pt>
              </c:strCache>
            </c:strRef>
          </c:tx>
          <c:spPr>
            <a:ln w="22225" cap="rnd">
              <a:solidFill>
                <a:schemeClr val="accent2"/>
              </a:solidFill>
            </a:ln>
            <a:effectLst>
              <a:glow rad="139700">
                <a:schemeClr val="accent2">
                  <a:satMod val="175000"/>
                  <a:alpha val="14000"/>
                </a:schemeClr>
              </a:glow>
            </a:effectLst>
          </c:spPr>
          <c:marker>
            <c:symbol val="none"/>
          </c:marker>
          <c:cat>
            <c:strRef>
              <c:f>Sheet1!$A$2:$A$5</c:f>
              <c:strCache>
                <c:ptCount val="4"/>
                <c:pt idx="0">
                  <c:v>All Oses</c:v>
                </c:pt>
                <c:pt idx="1">
                  <c:v>Non-Mobile</c:v>
                </c:pt>
                <c:pt idx="2">
                  <c:v>Non-Win/Lin/BSD</c:v>
                </c:pt>
                <c:pt idx="3">
                  <c:v>Deeply Embedded</c:v>
                </c:pt>
              </c:strCache>
            </c:strRef>
          </c:cat>
          <c:val>
            <c:numRef>
              <c:f>Sheet1!$B$2:$B$5</c:f>
              <c:numCache>
                <c:formatCode>General</c:formatCode>
                <c:ptCount val="4"/>
                <c:pt idx="0">
                  <c:v>48.9</c:v>
                </c:pt>
                <c:pt idx="1">
                  <c:v>41</c:v>
                </c:pt>
                <c:pt idx="2">
                  <c:v>23.3</c:v>
                </c:pt>
                <c:pt idx="3">
                  <c:v>9.1</c:v>
                </c:pt>
              </c:numCache>
            </c:numRef>
          </c:val>
          <c:smooth val="0"/>
        </c:ser>
        <c:ser>
          <c:idx val="1"/>
          <c:order val="1"/>
          <c:tx>
            <c:strRef>
              <c:f>Sheet1!$C$1</c:f>
              <c:strCache>
                <c:ptCount val="1"/>
                <c:pt idx="0">
                  <c:v>ASLR</c:v>
                </c:pt>
              </c:strCache>
            </c:strRef>
          </c:tx>
          <c:spPr>
            <a:ln w="22225" cap="rnd">
              <a:solidFill>
                <a:schemeClr val="accent4"/>
              </a:solidFill>
            </a:ln>
            <a:effectLst>
              <a:glow rad="139700">
                <a:schemeClr val="accent4">
                  <a:satMod val="175000"/>
                  <a:alpha val="14000"/>
                </a:schemeClr>
              </a:glow>
            </a:effectLst>
          </c:spPr>
          <c:marker>
            <c:symbol val="none"/>
          </c:marker>
          <c:cat>
            <c:strRef>
              <c:f>Sheet1!$A$2:$A$5</c:f>
              <c:strCache>
                <c:ptCount val="4"/>
                <c:pt idx="0">
                  <c:v>All Oses</c:v>
                </c:pt>
                <c:pt idx="1">
                  <c:v>Non-Mobile</c:v>
                </c:pt>
                <c:pt idx="2">
                  <c:v>Non-Win/Lin/BSD</c:v>
                </c:pt>
                <c:pt idx="3">
                  <c:v>Deeply Embedded</c:v>
                </c:pt>
              </c:strCache>
            </c:strRef>
          </c:cat>
          <c:val>
            <c:numRef>
              <c:f>Sheet1!$C$2:$C$5</c:f>
              <c:numCache>
                <c:formatCode>General</c:formatCode>
                <c:ptCount val="4"/>
                <c:pt idx="0">
                  <c:v>33.299999999999997</c:v>
                </c:pt>
                <c:pt idx="1">
                  <c:v>23.1</c:v>
                </c:pt>
                <c:pt idx="2">
                  <c:v>10</c:v>
                </c:pt>
                <c:pt idx="3">
                  <c:v>0</c:v>
                </c:pt>
              </c:numCache>
            </c:numRef>
          </c:val>
          <c:smooth val="0"/>
        </c:ser>
        <c:ser>
          <c:idx val="2"/>
          <c:order val="2"/>
          <c:tx>
            <c:strRef>
              <c:f>Sheet1!$D$1</c:f>
              <c:strCache>
                <c:ptCount val="1"/>
                <c:pt idx="0">
                  <c:v>Stack Canaries</c:v>
                </c:pt>
              </c:strCache>
            </c:strRef>
          </c:tx>
          <c:spPr>
            <a:ln w="22225" cap="rnd">
              <a:solidFill>
                <a:schemeClr val="accent6"/>
              </a:solidFill>
            </a:ln>
            <a:effectLst>
              <a:glow rad="139700">
                <a:schemeClr val="accent6">
                  <a:satMod val="175000"/>
                  <a:alpha val="14000"/>
                </a:schemeClr>
              </a:glow>
            </a:effectLst>
          </c:spPr>
          <c:marker>
            <c:symbol val="none"/>
          </c:marker>
          <c:cat>
            <c:strRef>
              <c:f>Sheet1!$A$2:$A$5</c:f>
              <c:strCache>
                <c:ptCount val="4"/>
                <c:pt idx="0">
                  <c:v>All Oses</c:v>
                </c:pt>
                <c:pt idx="1">
                  <c:v>Non-Mobile</c:v>
                </c:pt>
                <c:pt idx="2">
                  <c:v>Non-Win/Lin/BSD</c:v>
                </c:pt>
                <c:pt idx="3">
                  <c:v>Deeply Embedded</c:v>
                </c:pt>
              </c:strCache>
            </c:strRef>
          </c:cat>
          <c:val>
            <c:numRef>
              <c:f>Sheet1!$D$2:$D$5</c:f>
              <c:numCache>
                <c:formatCode>General</c:formatCode>
                <c:ptCount val="4"/>
                <c:pt idx="0">
                  <c:v>42.2</c:v>
                </c:pt>
                <c:pt idx="1">
                  <c:v>33.299999999999997</c:v>
                </c:pt>
                <c:pt idx="2">
                  <c:v>13.3</c:v>
                </c:pt>
                <c:pt idx="3">
                  <c:v>4.5</c:v>
                </c:pt>
              </c:numCache>
            </c:numRef>
          </c:val>
          <c:smooth val="0"/>
        </c:ser>
        <c:dLbls>
          <c:showLegendKey val="0"/>
          <c:showVal val="0"/>
          <c:showCatName val="0"/>
          <c:showSerName val="0"/>
          <c:showPercent val="0"/>
          <c:showBubbleSize val="0"/>
        </c:dLbls>
        <c:smooth val="0"/>
        <c:axId val="84105624"/>
        <c:axId val="84104840"/>
      </c:lineChart>
      <c:catAx>
        <c:axId val="84105624"/>
        <c:scaling>
          <c:orientation val="minMax"/>
        </c:scaling>
        <c:delete val="0"/>
        <c:axPos val="b"/>
        <c:majorGridlines>
          <c:spPr>
            <a:ln w="9525" cap="flat" cmpd="sng" algn="ctr">
              <a:gradFill>
                <a:gsLst>
                  <a:gs pos="100000">
                    <a:schemeClr val="dk1">
                      <a:lumMod val="75000"/>
                      <a:lumOff val="25000"/>
                    </a:schemeClr>
                  </a:gs>
                  <a:gs pos="0">
                    <a:schemeClr val="dk1">
                      <a:lumMod val="65000"/>
                      <a:lumOff val="35000"/>
                    </a:schemeClr>
                  </a:gs>
                </a:gsLst>
                <a:lin ang="5400000" scaled="0"/>
              </a:gra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lt1">
                    <a:lumMod val="75000"/>
                  </a:schemeClr>
                </a:solidFill>
                <a:latin typeface="+mn-lt"/>
                <a:ea typeface="+mn-ea"/>
                <a:cs typeface="+mn-cs"/>
              </a:defRPr>
            </a:pPr>
            <a:endParaRPr lang="en-US"/>
          </a:p>
        </c:txPr>
        <c:crossAx val="84104840"/>
        <c:crosses val="autoZero"/>
        <c:auto val="1"/>
        <c:lblAlgn val="ctr"/>
        <c:lblOffset val="100"/>
        <c:noMultiLvlLbl val="0"/>
      </c:catAx>
      <c:valAx>
        <c:axId val="84104840"/>
        <c:scaling>
          <c:orientation val="minMax"/>
          <c:max val="100"/>
        </c:scaling>
        <c:delete val="0"/>
        <c:axPos val="l"/>
        <c:majorGridlines>
          <c:spPr>
            <a:ln w="9525" cap="flat" cmpd="sng" algn="ctr">
              <a:gradFill>
                <a:gsLst>
                  <a:gs pos="100000">
                    <a:schemeClr val="dk1">
                      <a:lumMod val="75000"/>
                      <a:lumOff val="25000"/>
                    </a:schemeClr>
                  </a:gs>
                  <a:gs pos="0">
                    <a:schemeClr val="dk1">
                      <a:lumMod val="65000"/>
                      <a:lumOff val="35000"/>
                    </a:schemeClr>
                  </a:gs>
                </a:gsLst>
                <a:lin ang="5400000" scaled="0"/>
              </a:gra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lt1">
                    <a:lumMod val="75000"/>
                  </a:schemeClr>
                </a:solidFill>
                <a:latin typeface="+mn-lt"/>
                <a:ea typeface="+mn-ea"/>
                <a:cs typeface="+mn-cs"/>
              </a:defRPr>
            </a:pPr>
            <a:endParaRPr lang="en-US"/>
          </a:p>
        </c:txPr>
        <c:crossAx val="84105624"/>
        <c:crosses val="autoZero"/>
        <c:crossBetween val="between"/>
      </c:valAx>
      <c:spPr>
        <a:noFill/>
        <a:ln>
          <a:noFill/>
        </a:ln>
        <a:effectLst/>
      </c:spPr>
    </c:plotArea>
    <c:legend>
      <c:legendPos val="t"/>
      <c:layout/>
      <c:overlay val="0"/>
      <c:spPr>
        <a:noFill/>
        <a:ln>
          <a:noFill/>
        </a:ln>
        <a:effectLst/>
      </c:spPr>
      <c:txPr>
        <a:bodyPr rot="0" spcFirstLastPara="1" vertOverflow="ellipsis" vert="horz" wrap="square" anchor="ctr" anchorCtr="1"/>
        <a:lstStyle/>
        <a:p>
          <a:pPr>
            <a:defRPr sz="1197" b="0" i="0" u="none" strike="noStrike" kern="1200" baseline="0">
              <a:solidFill>
                <a:schemeClr val="lt1">
                  <a:lumMod val="75000"/>
                </a:schemeClr>
              </a:solidFill>
              <a:latin typeface="+mn-lt"/>
              <a:ea typeface="+mn-ea"/>
              <a:cs typeface="+mn-cs"/>
            </a:defRPr>
          </a:pPr>
          <a:endParaRPr lang="en-US"/>
        </a:p>
      </c:txPr>
    </c:legend>
    <c:plotVisOnly val="1"/>
    <c:dispBlanksAs val="gap"/>
    <c:showDLblsOverMax val="0"/>
  </c:chart>
  <c:spPr>
    <a:solidFill>
      <a:schemeClr val="dk1">
        <a:lumMod val="75000"/>
        <a:lumOff val="25000"/>
      </a:schemeClr>
    </a:solidFill>
    <a:ln w="9525" cap="flat" cmpd="sng" algn="ctr">
      <a:solidFill>
        <a:schemeClr val="dk1">
          <a:lumMod val="15000"/>
          <a:lumOff val="85000"/>
        </a:schemeClr>
      </a:solidFill>
      <a:round/>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1" i="0" u="none" strike="noStrike" kern="1200" cap="none" baseline="0">
                <a:solidFill>
                  <a:schemeClr val="lt1">
                    <a:lumMod val="85000"/>
                  </a:schemeClr>
                </a:solidFill>
                <a:latin typeface="+mn-lt"/>
                <a:ea typeface="+mn-ea"/>
                <a:cs typeface="+mn-cs"/>
              </a:defRPr>
            </a:pPr>
            <a:r>
              <a:rPr lang="en-US" dirty="0" smtClean="0"/>
              <a:t>Software Dependency Support</a:t>
            </a:r>
            <a:endParaRPr lang="en-US" dirty="0"/>
          </a:p>
        </c:rich>
      </c:tx>
      <c:layout/>
      <c:overlay val="0"/>
      <c:spPr>
        <a:noFill/>
        <a:ln>
          <a:noFill/>
        </a:ln>
        <a:effectLst/>
      </c:spPr>
      <c:txPr>
        <a:bodyPr rot="0" spcFirstLastPara="1" vertOverflow="ellipsis" vert="horz" wrap="square" anchor="ctr" anchorCtr="1"/>
        <a:lstStyle/>
        <a:p>
          <a:pPr>
            <a:defRPr sz="1862" b="1" i="0" u="none" strike="noStrike" kern="1200" cap="none" baseline="0">
              <a:solidFill>
                <a:schemeClr val="lt1">
                  <a:lumMod val="85000"/>
                </a:schemeClr>
              </a:solidFill>
              <a:latin typeface="+mn-lt"/>
              <a:ea typeface="+mn-ea"/>
              <a:cs typeface="+mn-cs"/>
            </a:defRPr>
          </a:pPr>
          <a:endParaRPr lang="en-US"/>
        </a:p>
      </c:txPr>
    </c:title>
    <c:autoTitleDeleted val="0"/>
    <c:plotArea>
      <c:layout/>
      <c:lineChart>
        <c:grouping val="standard"/>
        <c:varyColors val="0"/>
        <c:ser>
          <c:idx val="0"/>
          <c:order val="0"/>
          <c:tx>
            <c:strRef>
              <c:f>Sheet1!$B$1</c:f>
              <c:strCache>
                <c:ptCount val="1"/>
                <c:pt idx="0">
                  <c:v>Memory Protection</c:v>
                </c:pt>
              </c:strCache>
            </c:strRef>
          </c:tx>
          <c:spPr>
            <a:ln w="22225" cap="rnd">
              <a:solidFill>
                <a:schemeClr val="accent1"/>
              </a:solidFill>
            </a:ln>
            <a:effectLst>
              <a:glow rad="139700">
                <a:schemeClr val="accent1">
                  <a:satMod val="175000"/>
                  <a:alpha val="14000"/>
                </a:schemeClr>
              </a:glow>
            </a:effectLst>
          </c:spPr>
          <c:marker>
            <c:symbol val="none"/>
          </c:marker>
          <c:cat>
            <c:strRef>
              <c:f>Sheet1!$A$2:$A$5</c:f>
              <c:strCache>
                <c:ptCount val="4"/>
                <c:pt idx="0">
                  <c:v>All Oses</c:v>
                </c:pt>
                <c:pt idx="1">
                  <c:v>Non-Mobile</c:v>
                </c:pt>
                <c:pt idx="2">
                  <c:v>Non-Win/Lin/BSD</c:v>
                </c:pt>
                <c:pt idx="3">
                  <c:v>Deeply Embedded</c:v>
                </c:pt>
              </c:strCache>
            </c:strRef>
          </c:cat>
          <c:val>
            <c:numRef>
              <c:f>Sheet1!$B$2:$B$5</c:f>
              <c:numCache>
                <c:formatCode>General</c:formatCode>
                <c:ptCount val="4"/>
                <c:pt idx="0">
                  <c:v>84.4</c:v>
                </c:pt>
                <c:pt idx="1">
                  <c:v>82.1</c:v>
                </c:pt>
                <c:pt idx="2">
                  <c:v>76.7</c:v>
                </c:pt>
                <c:pt idx="3">
                  <c:v>68.2</c:v>
                </c:pt>
              </c:numCache>
            </c:numRef>
          </c:val>
          <c:smooth val="0"/>
        </c:ser>
        <c:ser>
          <c:idx val="1"/>
          <c:order val="1"/>
          <c:tx>
            <c:strRef>
              <c:f>Sheet1!$C$1</c:f>
              <c:strCache>
                <c:ptCount val="1"/>
                <c:pt idx="0">
                  <c:v>Virtual Memory</c:v>
                </c:pt>
              </c:strCache>
            </c:strRef>
          </c:tx>
          <c:spPr>
            <a:ln w="22225" cap="rnd">
              <a:solidFill>
                <a:schemeClr val="accent3"/>
              </a:solidFill>
            </a:ln>
            <a:effectLst>
              <a:glow rad="139700">
                <a:schemeClr val="accent3">
                  <a:satMod val="175000"/>
                  <a:alpha val="14000"/>
                </a:schemeClr>
              </a:glow>
            </a:effectLst>
          </c:spPr>
          <c:marker>
            <c:symbol val="none"/>
          </c:marker>
          <c:cat>
            <c:strRef>
              <c:f>Sheet1!$A$2:$A$5</c:f>
              <c:strCache>
                <c:ptCount val="4"/>
                <c:pt idx="0">
                  <c:v>All Oses</c:v>
                </c:pt>
                <c:pt idx="1">
                  <c:v>Non-Mobile</c:v>
                </c:pt>
                <c:pt idx="2">
                  <c:v>Non-Win/Lin/BSD</c:v>
                </c:pt>
                <c:pt idx="3">
                  <c:v>Deeply Embedded</c:v>
                </c:pt>
              </c:strCache>
            </c:strRef>
          </c:cat>
          <c:val>
            <c:numRef>
              <c:f>Sheet1!$C$2:$C$5</c:f>
              <c:numCache>
                <c:formatCode>General</c:formatCode>
                <c:ptCount val="4"/>
                <c:pt idx="0">
                  <c:v>51.1</c:v>
                </c:pt>
                <c:pt idx="1">
                  <c:v>43.6</c:v>
                </c:pt>
                <c:pt idx="2">
                  <c:v>26.7</c:v>
                </c:pt>
                <c:pt idx="3">
                  <c:v>0</c:v>
                </c:pt>
              </c:numCache>
            </c:numRef>
          </c:val>
          <c:smooth val="0"/>
        </c:ser>
        <c:ser>
          <c:idx val="2"/>
          <c:order val="2"/>
          <c:tx>
            <c:strRef>
              <c:f>Sheet1!$D$1</c:f>
              <c:strCache>
                <c:ptCount val="1"/>
                <c:pt idx="0">
                  <c:v>OS CSPRNG</c:v>
                </c:pt>
              </c:strCache>
            </c:strRef>
          </c:tx>
          <c:spPr>
            <a:ln w="22225" cap="rnd">
              <a:solidFill>
                <a:schemeClr val="accent5"/>
              </a:solidFill>
            </a:ln>
            <a:effectLst>
              <a:glow rad="139700">
                <a:schemeClr val="accent5">
                  <a:satMod val="175000"/>
                  <a:alpha val="14000"/>
                </a:schemeClr>
              </a:glow>
            </a:effectLst>
          </c:spPr>
          <c:marker>
            <c:symbol val="none"/>
          </c:marker>
          <c:cat>
            <c:strRef>
              <c:f>Sheet1!$A$2:$A$5</c:f>
              <c:strCache>
                <c:ptCount val="4"/>
                <c:pt idx="0">
                  <c:v>All Oses</c:v>
                </c:pt>
                <c:pt idx="1">
                  <c:v>Non-Mobile</c:v>
                </c:pt>
                <c:pt idx="2">
                  <c:v>Non-Win/Lin/BSD</c:v>
                </c:pt>
                <c:pt idx="3">
                  <c:v>Deeply Embedded</c:v>
                </c:pt>
              </c:strCache>
            </c:strRef>
          </c:cat>
          <c:val>
            <c:numRef>
              <c:f>Sheet1!$D$2:$D$5</c:f>
              <c:numCache>
                <c:formatCode>General</c:formatCode>
                <c:ptCount val="4"/>
                <c:pt idx="0">
                  <c:v>48.9</c:v>
                </c:pt>
                <c:pt idx="1">
                  <c:v>41</c:v>
                </c:pt>
                <c:pt idx="2">
                  <c:v>23.3</c:v>
                </c:pt>
                <c:pt idx="3">
                  <c:v>4.5</c:v>
                </c:pt>
              </c:numCache>
            </c:numRef>
          </c:val>
          <c:smooth val="0"/>
        </c:ser>
        <c:dLbls>
          <c:showLegendKey val="0"/>
          <c:showVal val="0"/>
          <c:showCatName val="0"/>
          <c:showSerName val="0"/>
          <c:showPercent val="0"/>
          <c:showBubbleSize val="0"/>
        </c:dLbls>
        <c:smooth val="0"/>
        <c:axId val="106245496"/>
        <c:axId val="106245104"/>
      </c:lineChart>
      <c:catAx>
        <c:axId val="106245496"/>
        <c:scaling>
          <c:orientation val="minMax"/>
        </c:scaling>
        <c:delete val="0"/>
        <c:axPos val="b"/>
        <c:majorGridlines>
          <c:spPr>
            <a:ln w="9525" cap="flat" cmpd="sng" algn="ctr">
              <a:gradFill>
                <a:gsLst>
                  <a:gs pos="100000">
                    <a:schemeClr val="dk1">
                      <a:lumMod val="75000"/>
                      <a:lumOff val="25000"/>
                    </a:schemeClr>
                  </a:gs>
                  <a:gs pos="0">
                    <a:schemeClr val="dk1">
                      <a:lumMod val="65000"/>
                      <a:lumOff val="35000"/>
                    </a:schemeClr>
                  </a:gs>
                </a:gsLst>
                <a:lin ang="5400000" scaled="0"/>
              </a:gra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lt1">
                    <a:lumMod val="75000"/>
                  </a:schemeClr>
                </a:solidFill>
                <a:latin typeface="+mn-lt"/>
                <a:ea typeface="+mn-ea"/>
                <a:cs typeface="+mn-cs"/>
              </a:defRPr>
            </a:pPr>
            <a:endParaRPr lang="en-US"/>
          </a:p>
        </c:txPr>
        <c:crossAx val="106245104"/>
        <c:crosses val="autoZero"/>
        <c:auto val="1"/>
        <c:lblAlgn val="ctr"/>
        <c:lblOffset val="100"/>
        <c:noMultiLvlLbl val="0"/>
      </c:catAx>
      <c:valAx>
        <c:axId val="106245104"/>
        <c:scaling>
          <c:orientation val="minMax"/>
          <c:max val="100"/>
        </c:scaling>
        <c:delete val="0"/>
        <c:axPos val="l"/>
        <c:majorGridlines>
          <c:spPr>
            <a:ln w="9525" cap="flat" cmpd="sng" algn="ctr">
              <a:gradFill>
                <a:gsLst>
                  <a:gs pos="100000">
                    <a:schemeClr val="dk1">
                      <a:lumMod val="75000"/>
                      <a:lumOff val="25000"/>
                    </a:schemeClr>
                  </a:gs>
                  <a:gs pos="0">
                    <a:schemeClr val="dk1">
                      <a:lumMod val="65000"/>
                      <a:lumOff val="35000"/>
                    </a:schemeClr>
                  </a:gs>
                </a:gsLst>
                <a:lin ang="5400000" scaled="0"/>
              </a:gra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lt1">
                    <a:lumMod val="75000"/>
                  </a:schemeClr>
                </a:solidFill>
                <a:latin typeface="+mn-lt"/>
                <a:ea typeface="+mn-ea"/>
                <a:cs typeface="+mn-cs"/>
              </a:defRPr>
            </a:pPr>
            <a:endParaRPr lang="en-US"/>
          </a:p>
        </c:txPr>
        <c:crossAx val="106245496"/>
        <c:crosses val="autoZero"/>
        <c:crossBetween val="between"/>
      </c:valAx>
      <c:spPr>
        <a:noFill/>
        <a:ln>
          <a:noFill/>
        </a:ln>
        <a:effectLst/>
      </c:spPr>
    </c:plotArea>
    <c:legend>
      <c:legendPos val="t"/>
      <c:layout/>
      <c:overlay val="0"/>
      <c:spPr>
        <a:noFill/>
        <a:ln>
          <a:noFill/>
        </a:ln>
        <a:effectLst/>
      </c:spPr>
      <c:txPr>
        <a:bodyPr rot="0" spcFirstLastPara="1" vertOverflow="ellipsis" vert="horz" wrap="square" anchor="ctr" anchorCtr="1"/>
        <a:lstStyle/>
        <a:p>
          <a:pPr>
            <a:defRPr sz="1197" b="0" i="0" u="none" strike="noStrike" kern="1200" baseline="0">
              <a:solidFill>
                <a:schemeClr val="lt1">
                  <a:lumMod val="75000"/>
                </a:schemeClr>
              </a:solidFill>
              <a:latin typeface="+mn-lt"/>
              <a:ea typeface="+mn-ea"/>
              <a:cs typeface="+mn-cs"/>
            </a:defRPr>
          </a:pPr>
          <a:endParaRPr lang="en-US"/>
        </a:p>
      </c:txPr>
    </c:legend>
    <c:plotVisOnly val="1"/>
    <c:dispBlanksAs val="gap"/>
    <c:showDLblsOverMax val="0"/>
  </c:chart>
  <c:spPr>
    <a:solidFill>
      <a:schemeClr val="dk1">
        <a:lumMod val="75000"/>
        <a:lumOff val="25000"/>
      </a:schemeClr>
    </a:solidFill>
    <a:ln w="9525" cap="flat" cmpd="sng" algn="ctr">
      <a:solidFill>
        <a:schemeClr val="dk1">
          <a:lumMod val="15000"/>
          <a:lumOff val="85000"/>
        </a:schemeClr>
      </a:solidFill>
      <a:round/>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1" i="0" u="none" strike="noStrike" kern="1200" cap="none" baseline="0">
                <a:solidFill>
                  <a:schemeClr val="lt1">
                    <a:lumMod val="85000"/>
                  </a:schemeClr>
                </a:solidFill>
                <a:latin typeface="+mn-lt"/>
                <a:ea typeface="+mn-ea"/>
                <a:cs typeface="+mn-cs"/>
              </a:defRPr>
            </a:pPr>
            <a:r>
              <a:rPr lang="en-US" dirty="0" smtClean="0"/>
              <a:t>Hardware Dependency Support (VNA)</a:t>
            </a:r>
            <a:endParaRPr lang="en-US" dirty="0"/>
          </a:p>
        </c:rich>
      </c:tx>
      <c:layout/>
      <c:overlay val="0"/>
      <c:spPr>
        <a:noFill/>
        <a:ln>
          <a:noFill/>
        </a:ln>
        <a:effectLst/>
      </c:spPr>
      <c:txPr>
        <a:bodyPr rot="0" spcFirstLastPara="1" vertOverflow="ellipsis" vert="horz" wrap="square" anchor="ctr" anchorCtr="1"/>
        <a:lstStyle/>
        <a:p>
          <a:pPr>
            <a:defRPr sz="1862" b="1" i="0" u="none" strike="noStrike" kern="1200" cap="none" baseline="0">
              <a:solidFill>
                <a:schemeClr val="lt1">
                  <a:lumMod val="8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MPU</c:v>
                </c:pt>
              </c:strCache>
            </c:strRef>
          </c:tx>
          <c:spPr>
            <a:solidFill>
              <a:schemeClr val="accent6"/>
            </a:solidFill>
            <a:ln w="9525" cap="flat" cmpd="sng" algn="ctr">
              <a:solidFill>
                <a:schemeClr val="accent6"/>
              </a:solidFill>
              <a:miter lim="800000"/>
            </a:ln>
            <a:effectLst>
              <a:glow rad="63500">
                <a:schemeClr val="accent6">
                  <a:satMod val="175000"/>
                  <a:alpha val="25000"/>
                </a:schemeClr>
              </a:glow>
            </a:effectLst>
          </c:spPr>
          <c:invertIfNegative val="0"/>
          <c:cat>
            <c:numRef>
              <c:f>Sheet1!$A$2</c:f>
              <c:numCache>
                <c:formatCode>General</c:formatCode>
                <c:ptCount val="1"/>
              </c:numCache>
            </c:numRef>
          </c:cat>
          <c:val>
            <c:numRef>
              <c:f>Sheet1!$B$2</c:f>
              <c:numCache>
                <c:formatCode>General</c:formatCode>
                <c:ptCount val="1"/>
                <c:pt idx="0">
                  <c:v>11.8</c:v>
                </c:pt>
              </c:numCache>
            </c:numRef>
          </c:val>
        </c:ser>
        <c:ser>
          <c:idx val="1"/>
          <c:order val="1"/>
          <c:tx>
            <c:strRef>
              <c:f>Sheet1!$C$1</c:f>
              <c:strCache>
                <c:ptCount val="1"/>
                <c:pt idx="0">
                  <c:v>MMU</c:v>
                </c:pt>
              </c:strCache>
            </c:strRef>
          </c:tx>
          <c:spPr>
            <a:solidFill>
              <a:schemeClr val="accent5"/>
            </a:solidFill>
            <a:ln w="9525" cap="flat" cmpd="sng" algn="ctr">
              <a:solidFill>
                <a:schemeClr val="accent5"/>
              </a:solidFill>
              <a:miter lim="800000"/>
            </a:ln>
            <a:effectLst>
              <a:glow rad="63500">
                <a:schemeClr val="accent5">
                  <a:satMod val="175000"/>
                  <a:alpha val="25000"/>
                </a:schemeClr>
              </a:glow>
            </a:effectLst>
          </c:spPr>
          <c:invertIfNegative val="0"/>
          <c:cat>
            <c:numRef>
              <c:f>Sheet1!$A$2</c:f>
              <c:numCache>
                <c:formatCode>General</c:formatCode>
                <c:ptCount val="1"/>
              </c:numCache>
            </c:numRef>
          </c:cat>
          <c:val>
            <c:numRef>
              <c:f>Sheet1!$C$2</c:f>
              <c:numCache>
                <c:formatCode>General</c:formatCode>
                <c:ptCount val="1"/>
                <c:pt idx="0">
                  <c:v>47.1</c:v>
                </c:pt>
              </c:numCache>
            </c:numRef>
          </c:val>
        </c:ser>
        <c:ser>
          <c:idx val="2"/>
          <c:order val="2"/>
          <c:tx>
            <c:strRef>
              <c:f>Sheet1!$D$1</c:f>
              <c:strCache>
                <c:ptCount val="1"/>
                <c:pt idx="0">
                  <c:v>Hardware ESP</c:v>
                </c:pt>
              </c:strCache>
            </c:strRef>
          </c:tx>
          <c:spPr>
            <a:solidFill>
              <a:schemeClr val="accent4"/>
            </a:solidFill>
            <a:ln w="9525" cap="flat" cmpd="sng" algn="ctr">
              <a:solidFill>
                <a:schemeClr val="accent4"/>
              </a:solidFill>
              <a:miter lim="800000"/>
            </a:ln>
            <a:effectLst>
              <a:glow rad="63500">
                <a:schemeClr val="accent4">
                  <a:satMod val="175000"/>
                  <a:alpha val="25000"/>
                </a:schemeClr>
              </a:glow>
            </a:effectLst>
          </c:spPr>
          <c:invertIfNegative val="0"/>
          <c:cat>
            <c:numRef>
              <c:f>Sheet1!$A$2</c:f>
              <c:numCache>
                <c:formatCode>General</c:formatCode>
                <c:ptCount val="1"/>
              </c:numCache>
            </c:numRef>
          </c:cat>
          <c:val>
            <c:numRef>
              <c:f>Sheet1!$D$2</c:f>
              <c:numCache>
                <c:formatCode>General</c:formatCode>
                <c:ptCount val="1"/>
                <c:pt idx="0">
                  <c:v>43.1</c:v>
                </c:pt>
              </c:numCache>
            </c:numRef>
          </c:val>
        </c:ser>
        <c:dLbls>
          <c:showLegendKey val="0"/>
          <c:showVal val="0"/>
          <c:showCatName val="0"/>
          <c:showSerName val="0"/>
          <c:showPercent val="0"/>
          <c:showBubbleSize val="0"/>
        </c:dLbls>
        <c:gapWidth val="315"/>
        <c:overlap val="-40"/>
        <c:axId val="106243928"/>
        <c:axId val="106246672"/>
      </c:barChart>
      <c:catAx>
        <c:axId val="106243928"/>
        <c:scaling>
          <c:orientation val="minMax"/>
        </c:scaling>
        <c:delete val="0"/>
        <c:axPos val="b"/>
        <c:majorGridlines>
          <c:spPr>
            <a:ln w="9525" cap="flat" cmpd="sng" algn="ctr">
              <a:gradFill>
                <a:gsLst>
                  <a:gs pos="100000">
                    <a:schemeClr val="dk1">
                      <a:lumMod val="75000"/>
                      <a:lumOff val="25000"/>
                    </a:schemeClr>
                  </a:gs>
                  <a:gs pos="0">
                    <a:schemeClr val="dk1">
                      <a:lumMod val="65000"/>
                      <a:lumOff val="35000"/>
                    </a:schemeClr>
                  </a:gs>
                </a:gsLst>
                <a:lin ang="5400000" scaled="0"/>
              </a:gra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lt1">
                    <a:lumMod val="75000"/>
                  </a:schemeClr>
                </a:solidFill>
                <a:latin typeface="+mn-lt"/>
                <a:ea typeface="+mn-ea"/>
                <a:cs typeface="+mn-cs"/>
              </a:defRPr>
            </a:pPr>
            <a:endParaRPr lang="en-US"/>
          </a:p>
        </c:txPr>
        <c:crossAx val="106246672"/>
        <c:crosses val="autoZero"/>
        <c:auto val="1"/>
        <c:lblAlgn val="ctr"/>
        <c:lblOffset val="100"/>
        <c:noMultiLvlLbl val="0"/>
      </c:catAx>
      <c:valAx>
        <c:axId val="106246672"/>
        <c:scaling>
          <c:orientation val="minMax"/>
          <c:max val="100"/>
        </c:scaling>
        <c:delete val="0"/>
        <c:axPos val="l"/>
        <c:majorGridlines>
          <c:spPr>
            <a:ln w="9525" cap="flat" cmpd="sng" algn="ctr">
              <a:gradFill>
                <a:gsLst>
                  <a:gs pos="100000">
                    <a:schemeClr val="dk1">
                      <a:lumMod val="75000"/>
                      <a:lumOff val="25000"/>
                    </a:schemeClr>
                  </a:gs>
                  <a:gs pos="0">
                    <a:schemeClr val="dk1">
                      <a:lumMod val="65000"/>
                      <a:lumOff val="35000"/>
                    </a:schemeClr>
                  </a:gs>
                </a:gsLst>
                <a:lin ang="5400000" scaled="0"/>
              </a:gra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lt1">
                    <a:lumMod val="75000"/>
                  </a:schemeClr>
                </a:solidFill>
                <a:latin typeface="+mn-lt"/>
                <a:ea typeface="+mn-ea"/>
                <a:cs typeface="+mn-cs"/>
              </a:defRPr>
            </a:pPr>
            <a:endParaRPr lang="en-US"/>
          </a:p>
        </c:txPr>
        <c:crossAx val="106243928"/>
        <c:crosses val="autoZero"/>
        <c:crossBetween val="between"/>
      </c:valAx>
      <c:spPr>
        <a:noFill/>
        <a:ln>
          <a:noFill/>
        </a:ln>
        <a:effectLst/>
      </c:spPr>
    </c:plotArea>
    <c:legend>
      <c:legendPos val="t"/>
      <c:layout/>
      <c:overlay val="0"/>
      <c:spPr>
        <a:noFill/>
        <a:ln>
          <a:noFill/>
        </a:ln>
        <a:effectLst/>
      </c:spPr>
      <c:txPr>
        <a:bodyPr rot="0" spcFirstLastPara="1" vertOverflow="ellipsis" vert="horz" wrap="square" anchor="ctr" anchorCtr="1"/>
        <a:lstStyle/>
        <a:p>
          <a:pPr>
            <a:defRPr sz="1197" b="0" i="0" u="none" strike="noStrike" kern="1200" baseline="0">
              <a:solidFill>
                <a:schemeClr val="lt1">
                  <a:lumMod val="75000"/>
                </a:schemeClr>
              </a:solidFill>
              <a:latin typeface="+mn-lt"/>
              <a:ea typeface="+mn-ea"/>
              <a:cs typeface="+mn-cs"/>
            </a:defRPr>
          </a:pPr>
          <a:endParaRPr lang="en-US"/>
        </a:p>
      </c:txPr>
    </c:legend>
    <c:plotVisOnly val="1"/>
    <c:dispBlanksAs val="gap"/>
    <c:showDLblsOverMax val="0"/>
  </c:chart>
  <c:spPr>
    <a:solidFill>
      <a:schemeClr val="dk1">
        <a:lumMod val="75000"/>
        <a:lumOff val="25000"/>
      </a:schemeClr>
    </a:solidFill>
    <a:ln w="9525" cap="flat" cmpd="sng" algn="ctr">
      <a:solidFill>
        <a:schemeClr val="dk1">
          <a:lumMod val="15000"/>
          <a:lumOff val="85000"/>
        </a:schemeClr>
      </a:solidFill>
      <a:round/>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200" b="1" i="0" u="none" strike="noStrike" kern="1200" baseline="0">
                <a:solidFill>
                  <a:schemeClr val="dk1">
                    <a:lumMod val="65000"/>
                    <a:lumOff val="35000"/>
                  </a:schemeClr>
                </a:solidFill>
                <a:latin typeface="+mn-lt"/>
                <a:ea typeface="+mn-ea"/>
                <a:cs typeface="+mn-cs"/>
              </a:defRPr>
            </a:pPr>
            <a:r>
              <a:rPr lang="en-US"/>
              <a:t>TRNG Support</a:t>
            </a:r>
          </a:p>
        </c:rich>
      </c:tx>
      <c:layout/>
      <c:overlay val="0"/>
      <c:spPr>
        <a:noFill/>
        <a:ln>
          <a:noFill/>
        </a:ln>
        <a:effectLst/>
      </c:spPr>
      <c:txPr>
        <a:bodyPr rot="0" spcFirstLastPara="1" vertOverflow="ellipsis" vert="horz" wrap="square" anchor="ctr" anchorCtr="1"/>
        <a:lstStyle/>
        <a:p>
          <a:pPr>
            <a:defRPr sz="2200" b="1" i="0" u="none" strike="noStrike" kern="1200" baseline="0">
              <a:solidFill>
                <a:schemeClr val="dk1">
                  <a:lumMod val="65000"/>
                  <a:lumOff val="35000"/>
                </a:schemeClr>
              </a:solidFill>
              <a:latin typeface="+mn-lt"/>
              <a:ea typeface="+mn-ea"/>
              <a:cs typeface="+mn-cs"/>
            </a:defRPr>
          </a:pPr>
          <a:endParaRPr lang="en-US"/>
        </a:p>
      </c:txPr>
    </c:title>
    <c:autoTitleDeleted val="0"/>
    <c:plotArea>
      <c:layout/>
      <c:pieChart>
        <c:varyColors val="1"/>
        <c:ser>
          <c:idx val="0"/>
          <c:order val="0"/>
          <c:tx>
            <c:strRef>
              <c:f>Sheet1!$B$1</c:f>
              <c:strCache>
                <c:ptCount val="1"/>
                <c:pt idx="0">
                  <c:v>TRNG Support</c:v>
                </c:pt>
              </c:strCache>
            </c:strRef>
          </c:tx>
          <c:dPt>
            <c:idx val="0"/>
            <c:bubble3D val="0"/>
            <c:spPr>
              <a:solidFill>
                <a:schemeClr val="accent3"/>
              </a:solidFill>
              <a:ln>
                <a:noFill/>
              </a:ln>
              <a:effectLst>
                <a:outerShdw blurRad="317500" algn="ctr" rotWithShape="0">
                  <a:prstClr val="black">
                    <a:alpha val="25000"/>
                  </a:prstClr>
                </a:outerShdw>
              </a:effectLst>
            </c:spPr>
          </c:dPt>
          <c:dPt>
            <c:idx val="1"/>
            <c:bubble3D val="0"/>
            <c:spPr>
              <a:solidFill>
                <a:schemeClr val="accent6"/>
              </a:solidFill>
              <a:ln>
                <a:noFill/>
              </a:ln>
              <a:effectLst>
                <a:outerShdw blurRad="317500" algn="ctr" rotWithShape="0">
                  <a:prstClr val="black">
                    <a:alpha val="25000"/>
                  </a:prstClr>
                </a:outerShdw>
              </a:effectLst>
            </c:spPr>
          </c:dPt>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en-US"/>
              </a:p>
            </c:txPr>
            <c:dLblPos val="inEnd"/>
            <c:showLegendKey val="0"/>
            <c:showVal val="0"/>
            <c:showCatName val="0"/>
            <c:showSerName val="0"/>
            <c:showPercent val="1"/>
            <c:showBubbleSize val="0"/>
            <c:showLeaderLines val="1"/>
            <c:leaderLines>
              <c:spPr>
                <a:ln w="9525" cap="flat" cmpd="sng" algn="ctr">
                  <a:solidFill>
                    <a:schemeClr val="dk1">
                      <a:lumMod val="35000"/>
                      <a:lumOff val="65000"/>
                    </a:schemeClr>
                  </a:solidFill>
                  <a:round/>
                </a:ln>
                <a:effectLst/>
              </c:spPr>
            </c:leaderLines>
            <c:extLst>
              <c:ext xmlns:c15="http://schemas.microsoft.com/office/drawing/2012/chart" uri="{CE6537A1-D6FC-4f65-9D91-7224C49458BB}">
                <c15:layout/>
              </c:ext>
            </c:extLst>
          </c:dLbls>
          <c:cat>
            <c:strRef>
              <c:f>Sheet1!$A$2:$A$3</c:f>
              <c:strCache>
                <c:ptCount val="2"/>
                <c:pt idx="0">
                  <c:v>Yes</c:v>
                </c:pt>
                <c:pt idx="1">
                  <c:v>No</c:v>
                </c:pt>
              </c:strCache>
            </c:strRef>
          </c:cat>
          <c:val>
            <c:numRef>
              <c:f>Sheet1!$B$2:$B$3</c:f>
              <c:numCache>
                <c:formatCode>General</c:formatCode>
                <c:ptCount val="2"/>
                <c:pt idx="0">
                  <c:v>52.4</c:v>
                </c:pt>
                <c:pt idx="1">
                  <c:v>47.6</c:v>
                </c:pt>
              </c:numCache>
            </c:numRef>
          </c:val>
        </c:ser>
        <c:dLbls>
          <c:dLblPos val="inEnd"/>
          <c:showLegendKey val="0"/>
          <c:showVal val="0"/>
          <c:showCatName val="0"/>
          <c:showSerName val="0"/>
          <c:showPercent val="1"/>
          <c:showBubbleSize val="0"/>
          <c:showLeaderLines val="1"/>
        </c:dLbls>
        <c:firstSliceAng val="0"/>
      </c:pieChart>
      <c:spPr>
        <a:noFill/>
        <a:ln>
          <a:noFill/>
        </a:ln>
        <a:effectLst/>
      </c:spPr>
    </c:plotArea>
    <c:legend>
      <c:legendPos val="b"/>
      <c:layout/>
      <c:overlay val="0"/>
      <c:spPr>
        <a:solidFill>
          <a:schemeClr val="lt1">
            <a:alpha val="78000"/>
          </a:schemeClr>
        </a:solidFill>
        <a:ln>
          <a:noFill/>
        </a:ln>
        <a:effectLst/>
      </c:spPr>
      <c:txPr>
        <a:bodyPr rot="0" spcFirstLastPara="1" vertOverflow="ellipsis" vert="horz" wrap="square" anchor="ctr" anchorCtr="1"/>
        <a:lstStyle/>
        <a:p>
          <a:pPr>
            <a:defRPr sz="1197" b="0" i="0" u="none" strike="noStrike" kern="1200" baseline="0">
              <a:solidFill>
                <a:schemeClr val="dk1">
                  <a:lumMod val="65000"/>
                  <a:lumOff val="35000"/>
                </a:schemeClr>
              </a:solidFill>
              <a:latin typeface="+mn-lt"/>
              <a:ea typeface="+mn-ea"/>
              <a:cs typeface="+mn-cs"/>
            </a:defRPr>
          </a:pPr>
          <a:endParaRPr lang="en-US"/>
        </a:p>
      </c:txPr>
    </c:legend>
    <c:plotVisOnly val="1"/>
    <c:dispBlanksAs val="gap"/>
    <c:showDLblsOverMax val="0"/>
  </c:chart>
  <c:spPr>
    <a:pattFill prst="dkDnDiag">
      <a:fgClr>
        <a:schemeClr val="lt1">
          <a:lumMod val="95000"/>
        </a:schemeClr>
      </a:fgClr>
      <a:bgClr>
        <a:schemeClr val="lt1"/>
      </a:bgClr>
    </a:pattFill>
    <a:ln w="9525" cap="flat" cmpd="sng" algn="ctr">
      <a:solidFill>
        <a:schemeClr val="dk1">
          <a:lumMod val="15000"/>
          <a:lumOff val="85000"/>
        </a:schemeClr>
      </a:solidFill>
      <a:round/>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1" i="0" u="none" strike="noStrike" kern="1200" cap="none" baseline="0">
                <a:solidFill>
                  <a:schemeClr val="lt1">
                    <a:lumMod val="85000"/>
                  </a:schemeClr>
                </a:solidFill>
                <a:latin typeface="+mn-lt"/>
                <a:ea typeface="+mn-ea"/>
                <a:cs typeface="+mn-cs"/>
              </a:defRPr>
            </a:pPr>
            <a:r>
              <a:rPr lang="en-US" dirty="0" smtClean="0"/>
              <a:t>TRNG Support Per Architecture</a:t>
            </a:r>
            <a:endParaRPr lang="en-US" dirty="0"/>
          </a:p>
        </c:rich>
      </c:tx>
      <c:layout/>
      <c:overlay val="0"/>
      <c:spPr>
        <a:noFill/>
        <a:ln>
          <a:noFill/>
        </a:ln>
        <a:effectLst/>
      </c:spPr>
      <c:txPr>
        <a:bodyPr rot="0" spcFirstLastPara="1" vertOverflow="ellipsis" vert="horz" wrap="square" anchor="ctr" anchorCtr="1"/>
        <a:lstStyle/>
        <a:p>
          <a:pPr>
            <a:defRPr sz="1862" b="1" i="0" u="none" strike="noStrike" kern="1200" cap="none" baseline="0">
              <a:solidFill>
                <a:schemeClr val="lt1">
                  <a:lumMod val="8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x86</c:v>
                </c:pt>
              </c:strCache>
            </c:strRef>
          </c:tx>
          <c:spPr>
            <a:solidFill>
              <a:srgbClr val="0070C0"/>
            </a:solidFill>
            <a:ln w="9525" cap="flat" cmpd="sng" algn="ctr">
              <a:solidFill>
                <a:schemeClr val="accent1"/>
              </a:solidFill>
              <a:miter lim="800000"/>
            </a:ln>
            <a:effectLst>
              <a:glow rad="63500">
                <a:schemeClr val="accent1">
                  <a:satMod val="175000"/>
                  <a:alpha val="25000"/>
                </a:schemeClr>
              </a:glow>
            </a:effectLst>
          </c:spPr>
          <c:invertIfNegative val="0"/>
          <c:cat>
            <c:numRef>
              <c:f>Sheet1!$A$2</c:f>
              <c:numCache>
                <c:formatCode>General</c:formatCode>
                <c:ptCount val="1"/>
              </c:numCache>
            </c:numRef>
          </c:cat>
          <c:val>
            <c:numRef>
              <c:f>Sheet1!$B$2</c:f>
              <c:numCache>
                <c:formatCode>General</c:formatCode>
                <c:ptCount val="1"/>
                <c:pt idx="0">
                  <c:v>20</c:v>
                </c:pt>
              </c:numCache>
            </c:numRef>
          </c:val>
        </c:ser>
        <c:ser>
          <c:idx val="1"/>
          <c:order val="1"/>
          <c:tx>
            <c:strRef>
              <c:f>Sheet1!$C$1</c:f>
              <c:strCache>
                <c:ptCount val="1"/>
                <c:pt idx="0">
                  <c:v>ARM</c:v>
                </c:pt>
              </c:strCache>
            </c:strRef>
          </c:tx>
          <c:spPr>
            <a:solidFill>
              <a:schemeClr val="accent3"/>
            </a:solidFill>
            <a:ln w="9525" cap="flat" cmpd="sng" algn="ctr">
              <a:solidFill>
                <a:schemeClr val="accent3"/>
              </a:solidFill>
              <a:miter lim="800000"/>
            </a:ln>
            <a:effectLst>
              <a:glow rad="63500">
                <a:schemeClr val="accent3">
                  <a:satMod val="175000"/>
                  <a:alpha val="25000"/>
                </a:schemeClr>
              </a:glow>
            </a:effectLst>
          </c:spPr>
          <c:invertIfNegative val="0"/>
          <c:cat>
            <c:numRef>
              <c:f>Sheet1!$A$2</c:f>
              <c:numCache>
                <c:formatCode>General</c:formatCode>
                <c:ptCount val="1"/>
              </c:numCache>
            </c:numRef>
          </c:cat>
          <c:val>
            <c:numRef>
              <c:f>Sheet1!$C$2</c:f>
              <c:numCache>
                <c:formatCode>General</c:formatCode>
                <c:ptCount val="1"/>
                <c:pt idx="0">
                  <c:v>61.8</c:v>
                </c:pt>
              </c:numCache>
            </c:numRef>
          </c:val>
        </c:ser>
        <c:ser>
          <c:idx val="2"/>
          <c:order val="2"/>
          <c:tx>
            <c:strRef>
              <c:f>Sheet1!$D$1</c:f>
              <c:strCache>
                <c:ptCount val="1"/>
                <c:pt idx="0">
                  <c:v>ARC</c:v>
                </c:pt>
              </c:strCache>
            </c:strRef>
          </c:tx>
          <c:spPr>
            <a:solidFill>
              <a:schemeClr val="accent5"/>
            </a:solidFill>
            <a:ln w="9525" cap="flat" cmpd="sng" algn="ctr">
              <a:solidFill>
                <a:schemeClr val="accent5"/>
              </a:solidFill>
              <a:miter lim="800000"/>
            </a:ln>
            <a:effectLst>
              <a:glow rad="63500">
                <a:schemeClr val="accent5">
                  <a:satMod val="175000"/>
                  <a:alpha val="25000"/>
                </a:schemeClr>
              </a:glow>
            </a:effectLst>
          </c:spPr>
          <c:invertIfNegative val="0"/>
          <c:cat>
            <c:numRef>
              <c:f>Sheet1!$A$2</c:f>
              <c:numCache>
                <c:formatCode>General</c:formatCode>
                <c:ptCount val="1"/>
              </c:numCache>
            </c:numRef>
          </c:cat>
          <c:val>
            <c:numRef>
              <c:f>Sheet1!$D$2</c:f>
              <c:numCache>
                <c:formatCode>General</c:formatCode>
                <c:ptCount val="1"/>
                <c:pt idx="0">
                  <c:v>0</c:v>
                </c:pt>
              </c:numCache>
            </c:numRef>
          </c:val>
        </c:ser>
        <c:ser>
          <c:idx val="3"/>
          <c:order val="3"/>
          <c:tx>
            <c:strRef>
              <c:f>Sheet1!$E$1</c:f>
              <c:strCache>
                <c:ptCount val="1"/>
                <c:pt idx="0">
                  <c:v>NIOS II</c:v>
                </c:pt>
              </c:strCache>
            </c:strRef>
          </c:tx>
          <c:spPr>
            <a:solidFill>
              <a:schemeClr val="accent6"/>
            </a:solidFill>
            <a:ln w="9525" cap="flat" cmpd="sng" algn="ctr">
              <a:solidFill>
                <a:schemeClr val="accent6"/>
              </a:solidFill>
              <a:miter lim="800000"/>
            </a:ln>
            <a:effectLst>
              <a:glow rad="63500">
                <a:schemeClr val="accent1">
                  <a:lumMod val="60000"/>
                  <a:satMod val="175000"/>
                  <a:alpha val="25000"/>
                </a:schemeClr>
              </a:glow>
            </a:effectLst>
          </c:spPr>
          <c:invertIfNegative val="0"/>
          <c:cat>
            <c:numRef>
              <c:f>Sheet1!$A$2</c:f>
              <c:numCache>
                <c:formatCode>General</c:formatCode>
                <c:ptCount val="1"/>
              </c:numCache>
            </c:numRef>
          </c:cat>
          <c:val>
            <c:numRef>
              <c:f>Sheet1!$E$2</c:f>
              <c:numCache>
                <c:formatCode>General</c:formatCode>
                <c:ptCount val="1"/>
                <c:pt idx="0">
                  <c:v>0</c:v>
                </c:pt>
              </c:numCache>
            </c:numRef>
          </c:val>
        </c:ser>
        <c:dLbls>
          <c:showLegendKey val="0"/>
          <c:showVal val="0"/>
          <c:showCatName val="0"/>
          <c:showSerName val="0"/>
          <c:showPercent val="0"/>
          <c:showBubbleSize val="0"/>
        </c:dLbls>
        <c:gapWidth val="315"/>
        <c:overlap val="-40"/>
        <c:axId val="174223528"/>
        <c:axId val="174223920"/>
      </c:barChart>
      <c:catAx>
        <c:axId val="174223528"/>
        <c:scaling>
          <c:orientation val="minMax"/>
        </c:scaling>
        <c:delete val="0"/>
        <c:axPos val="b"/>
        <c:majorGridlines>
          <c:spPr>
            <a:ln w="9525" cap="flat" cmpd="sng" algn="ctr">
              <a:gradFill>
                <a:gsLst>
                  <a:gs pos="100000">
                    <a:schemeClr val="dk1">
                      <a:lumMod val="75000"/>
                      <a:lumOff val="25000"/>
                    </a:schemeClr>
                  </a:gs>
                  <a:gs pos="0">
                    <a:schemeClr val="dk1">
                      <a:lumMod val="65000"/>
                      <a:lumOff val="35000"/>
                    </a:schemeClr>
                  </a:gs>
                </a:gsLst>
                <a:lin ang="5400000" scaled="0"/>
              </a:gra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1" i="0" u="none" strike="noStrike" kern="1200" baseline="0">
                <a:solidFill>
                  <a:schemeClr val="lt1">
                    <a:lumMod val="75000"/>
                  </a:schemeClr>
                </a:solidFill>
                <a:latin typeface="+mn-lt"/>
                <a:ea typeface="+mn-ea"/>
                <a:cs typeface="+mn-cs"/>
              </a:defRPr>
            </a:pPr>
            <a:endParaRPr lang="en-US"/>
          </a:p>
        </c:txPr>
        <c:crossAx val="174223920"/>
        <c:crosses val="autoZero"/>
        <c:auto val="1"/>
        <c:lblAlgn val="ctr"/>
        <c:lblOffset val="100"/>
        <c:noMultiLvlLbl val="0"/>
      </c:catAx>
      <c:valAx>
        <c:axId val="174223920"/>
        <c:scaling>
          <c:orientation val="minMax"/>
          <c:max val="100"/>
        </c:scaling>
        <c:delete val="0"/>
        <c:axPos val="l"/>
        <c:majorGridlines>
          <c:spPr>
            <a:ln w="9525" cap="flat" cmpd="sng" algn="ctr">
              <a:gradFill>
                <a:gsLst>
                  <a:gs pos="100000">
                    <a:schemeClr val="dk1">
                      <a:lumMod val="75000"/>
                      <a:lumOff val="25000"/>
                    </a:schemeClr>
                  </a:gs>
                  <a:gs pos="0">
                    <a:schemeClr val="dk1">
                      <a:lumMod val="65000"/>
                      <a:lumOff val="35000"/>
                    </a:schemeClr>
                  </a:gs>
                </a:gsLst>
                <a:lin ang="5400000" scaled="0"/>
              </a:gra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1" i="0" u="none" strike="noStrike" kern="1200" baseline="0">
                <a:solidFill>
                  <a:schemeClr val="lt1">
                    <a:lumMod val="75000"/>
                  </a:schemeClr>
                </a:solidFill>
                <a:latin typeface="+mn-lt"/>
                <a:ea typeface="+mn-ea"/>
                <a:cs typeface="+mn-cs"/>
              </a:defRPr>
            </a:pPr>
            <a:endParaRPr lang="en-US"/>
          </a:p>
        </c:txPr>
        <c:crossAx val="174223528"/>
        <c:crosses val="autoZero"/>
        <c:crossBetween val="between"/>
      </c:valAx>
      <c:spPr>
        <a:noFill/>
        <a:ln>
          <a:noFill/>
        </a:ln>
        <a:effectLst/>
      </c:spPr>
    </c:plotArea>
    <c:legend>
      <c:legendPos val="t"/>
      <c:layout/>
      <c:overlay val="0"/>
      <c:spPr>
        <a:noFill/>
        <a:ln>
          <a:noFill/>
        </a:ln>
        <a:effectLst/>
      </c:spPr>
      <c:txPr>
        <a:bodyPr rot="0" spcFirstLastPara="1" vertOverflow="ellipsis" vert="horz" wrap="square" anchor="ctr" anchorCtr="1"/>
        <a:lstStyle/>
        <a:p>
          <a:pPr>
            <a:defRPr sz="1197" b="1" i="0" u="none" strike="noStrike" kern="1200" baseline="0">
              <a:solidFill>
                <a:schemeClr val="lt1">
                  <a:lumMod val="75000"/>
                </a:schemeClr>
              </a:solidFill>
              <a:latin typeface="+mn-lt"/>
              <a:ea typeface="+mn-ea"/>
              <a:cs typeface="+mn-cs"/>
            </a:defRPr>
          </a:pPr>
          <a:endParaRPr lang="en-US"/>
        </a:p>
      </c:txPr>
    </c:legend>
    <c:plotVisOnly val="1"/>
    <c:dispBlanksAs val="gap"/>
    <c:showDLblsOverMax val="0"/>
  </c:chart>
  <c:spPr>
    <a:solidFill>
      <a:schemeClr val="dk1">
        <a:lumMod val="75000"/>
        <a:lumOff val="25000"/>
      </a:schemeClr>
    </a:solidFill>
    <a:ln w="9525" cap="flat" cmpd="sng" algn="ctr">
      <a:solidFill>
        <a:schemeClr val="dk1">
          <a:lumMod val="15000"/>
          <a:lumOff val="85000"/>
        </a:schemeClr>
      </a:solidFill>
      <a:round/>
    </a:ln>
    <a:effectLst/>
  </c:spPr>
  <c:txPr>
    <a:bodyPr/>
    <a:lstStyle/>
    <a:p>
      <a:pPr>
        <a:defRPr b="1"/>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withinLinear" id="14">
  <a:schemeClr val="accent1"/>
</cs:colorStyle>
</file>

<file path=ppt/charts/colors2.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8">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1"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scene3d>
        <a:camera prst="orthographicFront"/>
        <a:lightRig rig="brightRoom" dir="t"/>
      </a:scene3d>
      <a:sp3d prstMaterial="flat">
        <a:bevelT w="50800" h="101600" prst="angle"/>
        <a:contourClr>
          <a:srgbClr val="000000"/>
        </a:contourClr>
      </a:sp3d>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1" i="0" kern="1200" cap="all" spc="5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36">
  <cs:axisTitle>
    <cs:lnRef idx="0"/>
    <cs:fillRef idx="0"/>
    <cs:effectRef idx="0"/>
    <cs:fontRef idx="minor">
      <a:schemeClr val="lt1">
        <a:lumMod val="75000"/>
      </a:schemeClr>
    </cs:fontRef>
    <cs:defRPr sz="1197" b="1" kern="1200"/>
  </cs:axisTitle>
  <cs:categoryAxis>
    <cs:lnRef idx="0"/>
    <cs:fillRef idx="0"/>
    <cs:effectRef idx="0"/>
    <cs:fontRef idx="minor">
      <a:schemeClr val="lt1">
        <a:lumMod val="75000"/>
      </a:schemeClr>
    </cs:fontRef>
    <cs:defRPr sz="1197" kern="1200"/>
  </cs:categoryAxis>
  <cs:chartArea>
    <cs:lnRef idx="0"/>
    <cs:fillRef idx="0"/>
    <cs:effectRef idx="0"/>
    <cs:fontRef idx="minor">
      <a:schemeClr val="dk1"/>
    </cs:fontRef>
    <cs:spPr>
      <a:solidFill>
        <a:schemeClr val="dk1">
          <a:lumMod val="75000"/>
          <a:lumOff val="25000"/>
        </a:schemeClr>
      </a:solidFill>
      <a:ln w="9525" cap="flat" cmpd="sng" algn="ctr">
        <a:solidFill>
          <a:schemeClr val="dk1">
            <a:lumMod val="15000"/>
            <a:lumOff val="85000"/>
          </a:schemeClr>
        </a:solidFill>
        <a:round/>
      </a:ln>
    </cs:spPr>
    <cs:defRPr sz="1197" kern="1200"/>
  </cs:chartArea>
  <cs:dataLabel>
    <cs:lnRef idx="0"/>
    <cs:fillRef idx="0"/>
    <cs:effectRef idx="0"/>
    <cs:fontRef idx="minor">
      <a:schemeClr val="lt1">
        <a:lumMod val="75000"/>
      </a:schemeClr>
    </cs:fontRef>
    <cs:defRPr sz="1197" kern="1200"/>
  </cs:dataLabel>
  <cs:dataLabelCallout>
    <cs:lnRef idx="0"/>
    <cs:fillRef idx="0"/>
    <cs:effectRef idx="0"/>
    <cs:fontRef idx="minor">
      <a:schemeClr val="lt1">
        <a:lumMod val="15000"/>
        <a:lumOff val="85000"/>
      </a:schemeClr>
    </cs:fontRef>
    <cs:spPr>
      <a:solidFill>
        <a:schemeClr val="dk1">
          <a:lumMod val="65000"/>
          <a:lumOff val="35000"/>
        </a:schemeClr>
      </a:solidFill>
    </cs:spPr>
    <cs:defRPr sz="1197" kern="1200"/>
    <cs:bodyPr rot="0" spcFirstLastPara="1" vertOverflow="clip" horzOverflow="clip" vert="horz" wrap="square" lIns="36576" tIns="18288" rIns="36576" bIns="18288" anchor="ctr" anchorCtr="1">
      <a:spAutoFit/>
    </cs:bodyPr>
  </cs:dataLabelCallout>
  <cs:dataPoint>
    <cs:lnRef idx="0">
      <cs:styleClr val="auto"/>
    </cs:lnRef>
    <cs:fillRef idx="0"/>
    <cs:effectRef idx="0">
      <cs:styleClr val="auto"/>
    </cs:effectRef>
    <cs:fontRef idx="minor">
      <a:schemeClr val="dk1"/>
    </cs:fontRef>
    <cs:spPr>
      <a:ln w="9525" cap="flat" cmpd="sng" algn="ctr">
        <a:solidFill>
          <a:schemeClr val="phClr"/>
        </a:solidFill>
        <a:miter lim="800000"/>
      </a:ln>
      <a:effectLst>
        <a:glow rad="63500">
          <a:schemeClr val="phClr">
            <a:satMod val="175000"/>
            <a:alpha val="25000"/>
          </a:schemeClr>
        </a:glow>
      </a:effectLst>
    </cs:spPr>
  </cs:dataPoint>
  <cs:dataPoint3D>
    <cs:lnRef idx="0">
      <cs:styleClr val="auto"/>
    </cs:lnRef>
    <cs:fillRef idx="0">
      <cs:styleClr val="auto"/>
    </cs:fillRef>
    <cs:effectRef idx="0">
      <cs:styleClr val="auto"/>
    </cs:effectRef>
    <cs:fontRef idx="minor">
      <a:schemeClr val="dk1"/>
    </cs:fontRef>
    <cs:spPr>
      <a:ln w="9525" cap="flat" cmpd="sng" algn="ctr">
        <a:solidFill>
          <a:schemeClr val="phClr"/>
        </a:solidFill>
        <a:miter lim="800000"/>
      </a:ln>
      <a:effectLst>
        <a:glow rad="63500">
          <a:schemeClr val="phClr">
            <a:satMod val="175000"/>
            <a:alpha val="25000"/>
          </a:schemeClr>
        </a:glow>
      </a:effectLst>
    </cs:spPr>
  </cs:dataPoint3D>
  <cs:dataPointLine>
    <cs:lnRef idx="0">
      <cs:styleClr val="auto"/>
    </cs:lnRef>
    <cs:fillRef idx="0">
      <cs:styleClr val="auto"/>
    </cs:fillRef>
    <cs:effectRef idx="0">
      <cs:styleClr val="auto"/>
    </cs:effectRef>
    <cs:fontRef idx="minor">
      <a:schemeClr val="dk1"/>
    </cs:fontRef>
    <cs:spPr>
      <a:ln w="22225" cap="rnd">
        <a:solidFill>
          <a:schemeClr val="phClr"/>
        </a:solidFill>
      </a:ln>
      <a:effectLst>
        <a:glow rad="139700">
          <a:schemeClr val="phClr">
            <a:satMod val="175000"/>
            <a:alpha val="14000"/>
          </a:schemeClr>
        </a:glow>
      </a:effectLst>
    </cs:spPr>
  </cs:dataPointLine>
  <cs:dataPointMarker>
    <cs:lnRef idx="0">
      <cs:styleClr val="auto"/>
    </cs:lnRef>
    <cs:fillRef idx="0">
      <cs:styleClr val="auto"/>
    </cs:fillRef>
    <cs:effectRef idx="0">
      <cs:styleClr val="auto"/>
    </cs:effectRef>
    <cs:fontRef idx="minor">
      <a:schemeClr val="dk1"/>
    </cs:fontRef>
    <cs:spPr>
      <a:solidFill>
        <a:schemeClr val="phClr">
          <a:lumMod val="60000"/>
          <a:lumOff val="40000"/>
        </a:schemeClr>
      </a:solidFill>
      <a:effectLst>
        <a:glow rad="63500">
          <a:schemeClr val="phClr">
            <a:satMod val="175000"/>
            <a:alpha val="25000"/>
          </a:schemeClr>
        </a:glow>
      </a:effectLst>
    </cs:spPr>
  </cs:dataPointMarker>
  <cs:dataPointMarkerLayout symbol="circle" size="4"/>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lt1">
        <a:lumMod val="75000"/>
      </a:schemeClr>
    </cs:fontRef>
    <cs:spPr>
      <a:ln w="9525">
        <a:solidFill>
          <a:schemeClr val="dk1">
            <a:lumMod val="50000"/>
            <a:lumOff val="50000"/>
          </a:schemeClr>
        </a:solidFill>
      </a:ln>
    </cs:spPr>
    <cs:defRPr sz="1197" kern="1200"/>
  </cs:dataTable>
  <cs:downBar>
    <cs:lnRef idx="0"/>
    <cs:fillRef idx="0"/>
    <cs:effectRef idx="0"/>
    <cs:fontRef idx="minor">
      <a:schemeClr val="lt1"/>
    </cs:fontRef>
    <cs:spPr>
      <a:solidFill>
        <a:schemeClr val="dk1">
          <a:lumMod val="50000"/>
          <a:lumOff val="50000"/>
        </a:schemeClr>
      </a:solidFill>
      <a:ln w="9525">
        <a:solidFill>
          <a:schemeClr val="dk1">
            <a:lumMod val="75000"/>
          </a:schemeClr>
        </a:solidFill>
        <a:round/>
      </a:ln>
    </cs:spPr>
  </cs:downBar>
  <cs:dropLine>
    <cs:lnRef idx="0"/>
    <cs:fillRef idx="0"/>
    <cs:effectRef idx="0"/>
    <cs:fontRef idx="minor">
      <a:schemeClr val="dk1"/>
    </cs:fontRef>
    <cs:spPr>
      <a:ln w="9525">
        <a:solidFill>
          <a:schemeClr val="lt1">
            <a:lumMod val="50000"/>
          </a:schemeClr>
        </a:solidFill>
        <a:round/>
      </a:ln>
    </cs:spPr>
  </cs:dropLine>
  <cs:errorBar>
    <cs:lnRef idx="0"/>
    <cs:fillRef idx="0"/>
    <cs:effectRef idx="0"/>
    <cs:fontRef idx="minor">
      <a:schemeClr val="dk1"/>
    </cs:fontRef>
    <cs:spPr>
      <a:ln w="9525">
        <a:solidFill>
          <a:schemeClr val="lt1">
            <a:lumMod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75000"/>
                <a:lumOff val="25000"/>
              </a:schemeClr>
            </a:gs>
            <a:gs pos="0">
              <a:schemeClr val="dk1">
                <a:lumMod val="65000"/>
                <a:lumOff val="35000"/>
              </a:schemeClr>
            </a:gs>
          </a:gsLst>
          <a:lin ang="5400000" scaled="0"/>
        </a:gradFill>
        <a:round/>
      </a:ln>
    </cs:spPr>
  </cs:gridlineMajor>
  <cs:gridlineMinor>
    <cs:lnRef idx="0"/>
    <cs:fillRef idx="0"/>
    <cs:effectRef idx="0"/>
    <cs:fontRef idx="minor">
      <a:schemeClr val="dk1"/>
    </cs:fontRef>
    <cs:spPr>
      <a:ln w="9525" cap="flat" cmpd="sng" algn="ctr">
        <a:gradFill>
          <a:gsLst>
            <a:gs pos="100000">
              <a:schemeClr val="dk1">
                <a:lumMod val="75000"/>
                <a:lumOff val="25000"/>
                <a:alpha val="25000"/>
              </a:schemeClr>
            </a:gs>
            <a:gs pos="0">
              <a:schemeClr val="dk1">
                <a:lumMod val="65000"/>
                <a:lumOff val="35000"/>
                <a:alpha val="25000"/>
              </a:schemeClr>
            </a:gs>
          </a:gsLst>
          <a:lin ang="5400000" scaled="0"/>
        </a:gradFill>
        <a:round/>
      </a:ln>
    </cs:spPr>
  </cs:gridlineMinor>
  <cs:hiLoLine>
    <cs:lnRef idx="0"/>
    <cs:fillRef idx="0"/>
    <cs:effectRef idx="0"/>
    <cs:fontRef idx="minor">
      <a:schemeClr val="dk1"/>
    </cs:fontRef>
    <cs:spPr>
      <a:ln w="9525">
        <a:solidFill>
          <a:schemeClr val="lt1">
            <a:lumMod val="50000"/>
          </a:schemeClr>
        </a:solidFill>
        <a:round/>
      </a:ln>
    </cs:spPr>
  </cs:hiLoLine>
  <cs:leaderLine>
    <cs:lnRef idx="0"/>
    <cs:fillRef idx="0"/>
    <cs:effectRef idx="0"/>
    <cs:fontRef idx="minor">
      <a:schemeClr val="dk1"/>
    </cs:fontRef>
    <cs:spPr>
      <a:ln w="9525">
        <a:solidFill>
          <a:schemeClr val="lt1">
            <a:lumMod val="50000"/>
          </a:schemeClr>
        </a:solidFill>
        <a:round/>
      </a:ln>
    </cs:spPr>
  </cs:leaderLine>
  <cs:legend>
    <cs:lnRef idx="0"/>
    <cs:fillRef idx="0"/>
    <cs:effectRef idx="0"/>
    <cs:fontRef idx="minor">
      <a:schemeClr val="lt1">
        <a:lumMod val="75000"/>
      </a:schemeClr>
    </cs:fontRef>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lt1">
        <a:lumMod val="75000"/>
      </a:schemeClr>
    </cs:fontRef>
    <cs:defRPr sz="1197" kern="1200"/>
  </cs:seriesAxis>
  <cs:seriesLine>
    <cs:lnRef idx="0"/>
    <cs:fillRef idx="0"/>
    <cs:effectRef idx="0"/>
    <cs:fontRef idx="minor">
      <a:schemeClr val="dk1"/>
    </cs:fontRef>
    <cs:spPr>
      <a:ln w="9525">
        <a:solidFill>
          <a:schemeClr val="lt1">
            <a:lumMod val="50000"/>
          </a:schemeClr>
        </a:solidFill>
        <a:round/>
      </a:ln>
    </cs:spPr>
  </cs:seriesLine>
  <cs:title>
    <cs:lnRef idx="0"/>
    <cs:fillRef idx="0"/>
    <cs:effectRef idx="0"/>
    <cs:fontRef idx="minor">
      <a:schemeClr val="lt1">
        <a:lumMod val="85000"/>
      </a:schemeClr>
    </cs:fontRef>
    <cs:defRPr sz="1862" b="1" kern="1200" cap="none" baseline="0"/>
  </cs:title>
  <cs:trendline>
    <cs:lnRef idx="0">
      <cs:styleClr val="auto"/>
    </cs:lnRef>
    <cs:fillRef idx="0"/>
    <cs:effectRef idx="0"/>
    <cs:fontRef idx="minor">
      <a:schemeClr val="lt1"/>
    </cs:fontRef>
    <cs:spPr>
      <a:ln w="25400" cap="rnd">
        <a:solidFill>
          <a:schemeClr val="phClr">
            <a:alpha val="50000"/>
          </a:schemeClr>
        </a:solidFill>
      </a:ln>
    </cs:spPr>
  </cs:trendline>
  <cs:trendlineLabel>
    <cs:lnRef idx="0"/>
    <cs:fillRef idx="0"/>
    <cs:effectRef idx="0"/>
    <cs:fontRef idx="minor">
      <a:schemeClr val="lt1">
        <a:lumMod val="75000"/>
      </a:schemeClr>
    </cs:fontRef>
    <cs:defRPr sz="1197" kern="1200"/>
  </cs:trendlineLabel>
  <cs:upBar>
    <cs:lnRef idx="0"/>
    <cs:fillRef idx="0"/>
    <cs:effectRef idx="0"/>
    <cs:fontRef idx="minor">
      <a:schemeClr val="dk1"/>
    </cs:fontRef>
    <cs:spPr>
      <a:solidFill>
        <a:schemeClr val="lt1">
          <a:lumMod val="85000"/>
        </a:schemeClr>
      </a:solidFill>
      <a:ln w="9525">
        <a:solidFill>
          <a:schemeClr val="dk1">
            <a:lumMod val="50000"/>
          </a:schemeClr>
        </a:solidFill>
        <a:round/>
      </a:ln>
    </cs:spPr>
  </cs:upBar>
  <cs:valueAxis>
    <cs:lnRef idx="0"/>
    <cs:fillRef idx="0"/>
    <cs:effectRef idx="0"/>
    <cs:fontRef idx="minor">
      <a:schemeClr val="lt1">
        <a:lumMod val="75000"/>
      </a:schemeClr>
    </cs:fontRef>
    <cs:defRPr sz="1197" kern="120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236">
  <cs:axisTitle>
    <cs:lnRef idx="0"/>
    <cs:fillRef idx="0"/>
    <cs:effectRef idx="0"/>
    <cs:fontRef idx="minor">
      <a:schemeClr val="lt1">
        <a:lumMod val="75000"/>
      </a:schemeClr>
    </cs:fontRef>
    <cs:defRPr sz="1197" b="1" kern="1200"/>
  </cs:axisTitle>
  <cs:categoryAxis>
    <cs:lnRef idx="0"/>
    <cs:fillRef idx="0"/>
    <cs:effectRef idx="0"/>
    <cs:fontRef idx="minor">
      <a:schemeClr val="lt1">
        <a:lumMod val="75000"/>
      </a:schemeClr>
    </cs:fontRef>
    <cs:defRPr sz="1197" kern="1200"/>
  </cs:categoryAxis>
  <cs:chartArea>
    <cs:lnRef idx="0"/>
    <cs:fillRef idx="0"/>
    <cs:effectRef idx="0"/>
    <cs:fontRef idx="minor">
      <a:schemeClr val="dk1"/>
    </cs:fontRef>
    <cs:spPr>
      <a:solidFill>
        <a:schemeClr val="dk1">
          <a:lumMod val="75000"/>
          <a:lumOff val="25000"/>
        </a:schemeClr>
      </a:solidFill>
      <a:ln w="9525" cap="flat" cmpd="sng" algn="ctr">
        <a:solidFill>
          <a:schemeClr val="dk1">
            <a:lumMod val="15000"/>
            <a:lumOff val="85000"/>
          </a:schemeClr>
        </a:solidFill>
        <a:round/>
      </a:ln>
    </cs:spPr>
    <cs:defRPr sz="1197" kern="1200"/>
  </cs:chartArea>
  <cs:dataLabel>
    <cs:lnRef idx="0"/>
    <cs:fillRef idx="0"/>
    <cs:effectRef idx="0"/>
    <cs:fontRef idx="minor">
      <a:schemeClr val="lt1">
        <a:lumMod val="75000"/>
      </a:schemeClr>
    </cs:fontRef>
    <cs:defRPr sz="1197" kern="1200"/>
  </cs:dataLabel>
  <cs:dataLabelCallout>
    <cs:lnRef idx="0"/>
    <cs:fillRef idx="0"/>
    <cs:effectRef idx="0"/>
    <cs:fontRef idx="minor">
      <a:schemeClr val="lt1">
        <a:lumMod val="15000"/>
        <a:lumOff val="85000"/>
      </a:schemeClr>
    </cs:fontRef>
    <cs:spPr>
      <a:solidFill>
        <a:schemeClr val="dk1">
          <a:lumMod val="65000"/>
          <a:lumOff val="35000"/>
        </a:schemeClr>
      </a:solidFill>
    </cs:spPr>
    <cs:defRPr sz="1197" kern="1200"/>
    <cs:bodyPr rot="0" spcFirstLastPara="1" vertOverflow="clip" horzOverflow="clip" vert="horz" wrap="square" lIns="36576" tIns="18288" rIns="36576" bIns="18288" anchor="ctr" anchorCtr="1">
      <a:spAutoFit/>
    </cs:bodyPr>
  </cs:dataLabelCallout>
  <cs:dataPoint>
    <cs:lnRef idx="0">
      <cs:styleClr val="auto"/>
    </cs:lnRef>
    <cs:fillRef idx="0"/>
    <cs:effectRef idx="0">
      <cs:styleClr val="auto"/>
    </cs:effectRef>
    <cs:fontRef idx="minor">
      <a:schemeClr val="dk1"/>
    </cs:fontRef>
    <cs:spPr>
      <a:ln w="9525" cap="flat" cmpd="sng" algn="ctr">
        <a:solidFill>
          <a:schemeClr val="phClr"/>
        </a:solidFill>
        <a:miter lim="800000"/>
      </a:ln>
      <a:effectLst>
        <a:glow rad="63500">
          <a:schemeClr val="phClr">
            <a:satMod val="175000"/>
            <a:alpha val="25000"/>
          </a:schemeClr>
        </a:glow>
      </a:effectLst>
    </cs:spPr>
  </cs:dataPoint>
  <cs:dataPoint3D>
    <cs:lnRef idx="0">
      <cs:styleClr val="auto"/>
    </cs:lnRef>
    <cs:fillRef idx="0">
      <cs:styleClr val="auto"/>
    </cs:fillRef>
    <cs:effectRef idx="0">
      <cs:styleClr val="auto"/>
    </cs:effectRef>
    <cs:fontRef idx="minor">
      <a:schemeClr val="dk1"/>
    </cs:fontRef>
    <cs:spPr>
      <a:ln w="9525" cap="flat" cmpd="sng" algn="ctr">
        <a:solidFill>
          <a:schemeClr val="phClr"/>
        </a:solidFill>
        <a:miter lim="800000"/>
      </a:ln>
      <a:effectLst>
        <a:glow rad="63500">
          <a:schemeClr val="phClr">
            <a:satMod val="175000"/>
            <a:alpha val="25000"/>
          </a:schemeClr>
        </a:glow>
      </a:effectLst>
    </cs:spPr>
  </cs:dataPoint3D>
  <cs:dataPointLine>
    <cs:lnRef idx="0">
      <cs:styleClr val="auto"/>
    </cs:lnRef>
    <cs:fillRef idx="0">
      <cs:styleClr val="auto"/>
    </cs:fillRef>
    <cs:effectRef idx="0">
      <cs:styleClr val="auto"/>
    </cs:effectRef>
    <cs:fontRef idx="minor">
      <a:schemeClr val="dk1"/>
    </cs:fontRef>
    <cs:spPr>
      <a:ln w="22225" cap="rnd">
        <a:solidFill>
          <a:schemeClr val="phClr"/>
        </a:solidFill>
      </a:ln>
      <a:effectLst>
        <a:glow rad="139700">
          <a:schemeClr val="phClr">
            <a:satMod val="175000"/>
            <a:alpha val="14000"/>
          </a:schemeClr>
        </a:glow>
      </a:effectLst>
    </cs:spPr>
  </cs:dataPointLine>
  <cs:dataPointMarker>
    <cs:lnRef idx="0">
      <cs:styleClr val="auto"/>
    </cs:lnRef>
    <cs:fillRef idx="0">
      <cs:styleClr val="auto"/>
    </cs:fillRef>
    <cs:effectRef idx="0">
      <cs:styleClr val="auto"/>
    </cs:effectRef>
    <cs:fontRef idx="minor">
      <a:schemeClr val="dk1"/>
    </cs:fontRef>
    <cs:spPr>
      <a:solidFill>
        <a:schemeClr val="phClr">
          <a:lumMod val="60000"/>
          <a:lumOff val="40000"/>
        </a:schemeClr>
      </a:solidFill>
      <a:effectLst>
        <a:glow rad="63500">
          <a:schemeClr val="phClr">
            <a:satMod val="175000"/>
            <a:alpha val="25000"/>
          </a:schemeClr>
        </a:glow>
      </a:effectLst>
    </cs:spPr>
  </cs:dataPointMarker>
  <cs:dataPointMarkerLayout symbol="circle" size="4"/>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lt1">
        <a:lumMod val="75000"/>
      </a:schemeClr>
    </cs:fontRef>
    <cs:spPr>
      <a:ln w="9525">
        <a:solidFill>
          <a:schemeClr val="dk1">
            <a:lumMod val="50000"/>
            <a:lumOff val="50000"/>
          </a:schemeClr>
        </a:solidFill>
      </a:ln>
    </cs:spPr>
    <cs:defRPr sz="1197" kern="1200"/>
  </cs:dataTable>
  <cs:downBar>
    <cs:lnRef idx="0"/>
    <cs:fillRef idx="0"/>
    <cs:effectRef idx="0"/>
    <cs:fontRef idx="minor">
      <a:schemeClr val="lt1"/>
    </cs:fontRef>
    <cs:spPr>
      <a:solidFill>
        <a:schemeClr val="dk1">
          <a:lumMod val="50000"/>
          <a:lumOff val="50000"/>
        </a:schemeClr>
      </a:solidFill>
      <a:ln w="9525">
        <a:solidFill>
          <a:schemeClr val="dk1">
            <a:lumMod val="75000"/>
          </a:schemeClr>
        </a:solidFill>
        <a:round/>
      </a:ln>
    </cs:spPr>
  </cs:downBar>
  <cs:dropLine>
    <cs:lnRef idx="0"/>
    <cs:fillRef idx="0"/>
    <cs:effectRef idx="0"/>
    <cs:fontRef idx="minor">
      <a:schemeClr val="dk1"/>
    </cs:fontRef>
    <cs:spPr>
      <a:ln w="9525">
        <a:solidFill>
          <a:schemeClr val="lt1">
            <a:lumMod val="50000"/>
          </a:schemeClr>
        </a:solidFill>
        <a:round/>
      </a:ln>
    </cs:spPr>
  </cs:dropLine>
  <cs:errorBar>
    <cs:lnRef idx="0"/>
    <cs:fillRef idx="0"/>
    <cs:effectRef idx="0"/>
    <cs:fontRef idx="minor">
      <a:schemeClr val="dk1"/>
    </cs:fontRef>
    <cs:spPr>
      <a:ln w="9525">
        <a:solidFill>
          <a:schemeClr val="lt1">
            <a:lumMod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75000"/>
                <a:lumOff val="25000"/>
              </a:schemeClr>
            </a:gs>
            <a:gs pos="0">
              <a:schemeClr val="dk1">
                <a:lumMod val="65000"/>
                <a:lumOff val="35000"/>
              </a:schemeClr>
            </a:gs>
          </a:gsLst>
          <a:lin ang="5400000" scaled="0"/>
        </a:gradFill>
        <a:round/>
      </a:ln>
    </cs:spPr>
  </cs:gridlineMajor>
  <cs:gridlineMinor>
    <cs:lnRef idx="0"/>
    <cs:fillRef idx="0"/>
    <cs:effectRef idx="0"/>
    <cs:fontRef idx="minor">
      <a:schemeClr val="dk1"/>
    </cs:fontRef>
    <cs:spPr>
      <a:ln w="9525" cap="flat" cmpd="sng" algn="ctr">
        <a:gradFill>
          <a:gsLst>
            <a:gs pos="100000">
              <a:schemeClr val="dk1">
                <a:lumMod val="75000"/>
                <a:lumOff val="25000"/>
                <a:alpha val="25000"/>
              </a:schemeClr>
            </a:gs>
            <a:gs pos="0">
              <a:schemeClr val="dk1">
                <a:lumMod val="65000"/>
                <a:lumOff val="35000"/>
                <a:alpha val="25000"/>
              </a:schemeClr>
            </a:gs>
          </a:gsLst>
          <a:lin ang="5400000" scaled="0"/>
        </a:gradFill>
        <a:round/>
      </a:ln>
    </cs:spPr>
  </cs:gridlineMinor>
  <cs:hiLoLine>
    <cs:lnRef idx="0"/>
    <cs:fillRef idx="0"/>
    <cs:effectRef idx="0"/>
    <cs:fontRef idx="minor">
      <a:schemeClr val="dk1"/>
    </cs:fontRef>
    <cs:spPr>
      <a:ln w="9525">
        <a:solidFill>
          <a:schemeClr val="lt1">
            <a:lumMod val="50000"/>
          </a:schemeClr>
        </a:solidFill>
        <a:round/>
      </a:ln>
    </cs:spPr>
  </cs:hiLoLine>
  <cs:leaderLine>
    <cs:lnRef idx="0"/>
    <cs:fillRef idx="0"/>
    <cs:effectRef idx="0"/>
    <cs:fontRef idx="minor">
      <a:schemeClr val="dk1"/>
    </cs:fontRef>
    <cs:spPr>
      <a:ln w="9525">
        <a:solidFill>
          <a:schemeClr val="lt1">
            <a:lumMod val="50000"/>
          </a:schemeClr>
        </a:solidFill>
        <a:round/>
      </a:ln>
    </cs:spPr>
  </cs:leaderLine>
  <cs:legend>
    <cs:lnRef idx="0"/>
    <cs:fillRef idx="0"/>
    <cs:effectRef idx="0"/>
    <cs:fontRef idx="minor">
      <a:schemeClr val="lt1">
        <a:lumMod val="75000"/>
      </a:schemeClr>
    </cs:fontRef>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lt1">
        <a:lumMod val="75000"/>
      </a:schemeClr>
    </cs:fontRef>
    <cs:defRPr sz="1197" kern="1200"/>
  </cs:seriesAxis>
  <cs:seriesLine>
    <cs:lnRef idx="0"/>
    <cs:fillRef idx="0"/>
    <cs:effectRef idx="0"/>
    <cs:fontRef idx="minor">
      <a:schemeClr val="dk1"/>
    </cs:fontRef>
    <cs:spPr>
      <a:ln w="9525">
        <a:solidFill>
          <a:schemeClr val="lt1">
            <a:lumMod val="50000"/>
          </a:schemeClr>
        </a:solidFill>
        <a:round/>
      </a:ln>
    </cs:spPr>
  </cs:seriesLine>
  <cs:title>
    <cs:lnRef idx="0"/>
    <cs:fillRef idx="0"/>
    <cs:effectRef idx="0"/>
    <cs:fontRef idx="minor">
      <a:schemeClr val="lt1">
        <a:lumMod val="85000"/>
      </a:schemeClr>
    </cs:fontRef>
    <cs:defRPr sz="1862" b="1" kern="1200" cap="none" baseline="0"/>
  </cs:title>
  <cs:trendline>
    <cs:lnRef idx="0">
      <cs:styleClr val="auto"/>
    </cs:lnRef>
    <cs:fillRef idx="0"/>
    <cs:effectRef idx="0"/>
    <cs:fontRef idx="minor">
      <a:schemeClr val="lt1"/>
    </cs:fontRef>
    <cs:spPr>
      <a:ln w="25400" cap="rnd">
        <a:solidFill>
          <a:schemeClr val="phClr">
            <a:alpha val="50000"/>
          </a:schemeClr>
        </a:solidFill>
      </a:ln>
    </cs:spPr>
  </cs:trendline>
  <cs:trendlineLabel>
    <cs:lnRef idx="0"/>
    <cs:fillRef idx="0"/>
    <cs:effectRef idx="0"/>
    <cs:fontRef idx="minor">
      <a:schemeClr val="lt1">
        <a:lumMod val="75000"/>
      </a:schemeClr>
    </cs:fontRef>
    <cs:defRPr sz="1197" kern="1200"/>
  </cs:trendlineLabel>
  <cs:upBar>
    <cs:lnRef idx="0"/>
    <cs:fillRef idx="0"/>
    <cs:effectRef idx="0"/>
    <cs:fontRef idx="minor">
      <a:schemeClr val="dk1"/>
    </cs:fontRef>
    <cs:spPr>
      <a:solidFill>
        <a:schemeClr val="lt1">
          <a:lumMod val="85000"/>
        </a:schemeClr>
      </a:solidFill>
      <a:ln w="9525">
        <a:solidFill>
          <a:schemeClr val="dk1">
            <a:lumMod val="50000"/>
          </a:schemeClr>
        </a:solidFill>
        <a:round/>
      </a:ln>
    </cs:spPr>
  </cs:upBar>
  <cs:valueAxis>
    <cs:lnRef idx="0"/>
    <cs:fillRef idx="0"/>
    <cs:effectRef idx="0"/>
    <cs:fontRef idx="minor">
      <a:schemeClr val="lt1">
        <a:lumMod val="75000"/>
      </a:schemeClr>
    </cs:fontRef>
    <cs:defRPr sz="1197" kern="1200"/>
  </cs:valueAxis>
  <cs:wall>
    <cs:lnRef idx="0"/>
    <cs:fillRef idx="0"/>
    <cs:effectRef idx="0"/>
    <cs:fontRef idx="minor">
      <a:schemeClr val="dk1"/>
    </cs:fontRef>
  </cs:wall>
</cs:chartStyle>
</file>

<file path=ppt/charts/style4.xml><?xml version="1.0" encoding="utf-8"?>
<cs:chartStyle xmlns:cs="http://schemas.microsoft.com/office/drawing/2012/chartStyle" xmlns:a="http://schemas.openxmlformats.org/drawingml/2006/main" id="213">
  <cs:axisTitle>
    <cs:lnRef idx="0"/>
    <cs:fillRef idx="0"/>
    <cs:effectRef idx="0"/>
    <cs:fontRef idx="minor">
      <a:schemeClr val="lt1">
        <a:lumMod val="75000"/>
      </a:schemeClr>
    </cs:fontRef>
    <cs:defRPr sz="1197" b="1" kern="1200"/>
  </cs:axisTitle>
  <cs:categoryAxis>
    <cs:lnRef idx="0"/>
    <cs:fillRef idx="0"/>
    <cs:effectRef idx="0"/>
    <cs:fontRef idx="minor">
      <a:schemeClr val="lt1">
        <a:lumMod val="75000"/>
      </a:schemeClr>
    </cs:fontRef>
    <cs:defRPr sz="1197" kern="1200"/>
  </cs:categoryAxis>
  <cs:chartArea>
    <cs:lnRef idx="0"/>
    <cs:fillRef idx="0"/>
    <cs:effectRef idx="0"/>
    <cs:fontRef idx="minor">
      <a:schemeClr val="dk1"/>
    </cs:fontRef>
    <cs:spPr>
      <a:solidFill>
        <a:schemeClr val="dk1">
          <a:lumMod val="75000"/>
          <a:lumOff val="25000"/>
        </a:schemeClr>
      </a:solidFill>
      <a:ln w="9525" cap="flat" cmpd="sng" algn="ctr">
        <a:solidFill>
          <a:schemeClr val="dk1">
            <a:lumMod val="15000"/>
            <a:lumOff val="85000"/>
          </a:schemeClr>
        </a:solidFill>
        <a:round/>
      </a:ln>
    </cs:spPr>
    <cs:defRPr sz="1197" kern="1200"/>
  </cs:chartArea>
  <cs:dataLabel>
    <cs:lnRef idx="0"/>
    <cs:fillRef idx="0"/>
    <cs:effectRef idx="0"/>
    <cs:fontRef idx="minor">
      <a:schemeClr val="lt1">
        <a:lumMod val="75000"/>
      </a:schemeClr>
    </cs:fontRef>
    <cs:defRPr sz="1197" kern="1200"/>
  </cs:dataLabel>
  <cs:dataLabelCallout>
    <cs:lnRef idx="0"/>
    <cs:fillRef idx="0"/>
    <cs:effectRef idx="0"/>
    <cs:fontRef idx="minor">
      <a:schemeClr val="lt1">
        <a:lumMod val="15000"/>
        <a:lumOff val="85000"/>
      </a:schemeClr>
    </cs:fontRef>
    <cs:spPr>
      <a:solidFill>
        <a:schemeClr val="dk1">
          <a:lumMod val="65000"/>
          <a:lumOff val="35000"/>
        </a:schemeClr>
      </a:solidFill>
    </cs:spPr>
    <cs:defRPr sz="1197" kern="1200"/>
    <cs:bodyPr rot="0" spcFirstLastPara="1" vertOverflow="clip" horzOverflow="clip" vert="horz" wrap="square" lIns="36576" tIns="18288" rIns="36576" bIns="18288" anchor="ctr" anchorCtr="1">
      <a:spAutoFit/>
    </cs:bodyPr>
  </cs:dataLabelCallout>
  <cs:dataPoint>
    <cs:lnRef idx="0">
      <cs:styleClr val="auto"/>
    </cs:lnRef>
    <cs:fillRef idx="0"/>
    <cs:effectRef idx="0">
      <cs:styleClr val="auto"/>
    </cs:effectRef>
    <cs:fontRef idx="minor">
      <a:schemeClr val="dk1"/>
    </cs:fontRef>
    <cs:spPr>
      <a:ln w="9525" cap="flat" cmpd="sng" algn="ctr">
        <a:solidFill>
          <a:schemeClr val="phClr"/>
        </a:solidFill>
        <a:miter lim="800000"/>
      </a:ln>
      <a:effectLst>
        <a:glow rad="63500">
          <a:schemeClr val="phClr">
            <a:satMod val="175000"/>
            <a:alpha val="25000"/>
          </a:schemeClr>
        </a:glow>
      </a:effectLst>
    </cs:spPr>
  </cs:dataPoint>
  <cs:dataPoint3D>
    <cs:lnRef idx="0">
      <cs:styleClr val="auto"/>
    </cs:lnRef>
    <cs:fillRef idx="0">
      <cs:styleClr val="auto"/>
    </cs:fillRef>
    <cs:effectRef idx="0">
      <cs:styleClr val="auto"/>
    </cs:effectRef>
    <cs:fontRef idx="minor">
      <a:schemeClr val="dk1"/>
    </cs:fontRef>
    <cs:spPr>
      <a:ln w="9525" cap="flat" cmpd="sng" algn="ctr">
        <a:solidFill>
          <a:schemeClr val="phClr"/>
        </a:solidFill>
        <a:miter lim="800000"/>
      </a:ln>
      <a:effectLst>
        <a:glow rad="63500">
          <a:schemeClr val="phClr">
            <a:satMod val="175000"/>
            <a:alpha val="25000"/>
          </a:schemeClr>
        </a:glow>
      </a:effectLst>
    </cs:spPr>
  </cs:dataPoint3D>
  <cs:dataPointLine>
    <cs:lnRef idx="0">
      <cs:styleClr val="auto"/>
    </cs:lnRef>
    <cs:fillRef idx="0">
      <cs:styleClr val="auto"/>
    </cs:fillRef>
    <cs:effectRef idx="0">
      <cs:styleClr val="auto"/>
    </cs:effectRef>
    <cs:fontRef idx="minor">
      <a:schemeClr val="dk1"/>
    </cs:fontRef>
    <cs:spPr>
      <a:ln w="22225" cap="rnd">
        <a:solidFill>
          <a:schemeClr val="phClr"/>
        </a:solidFill>
      </a:ln>
      <a:effectLst>
        <a:glow rad="139700">
          <a:schemeClr val="phClr">
            <a:satMod val="175000"/>
            <a:alpha val="14000"/>
          </a:schemeClr>
        </a:glow>
      </a:effectLst>
    </cs:spPr>
  </cs:dataPointLine>
  <cs:dataPointMarker>
    <cs:lnRef idx="0">
      <cs:styleClr val="auto"/>
    </cs:lnRef>
    <cs:fillRef idx="0">
      <cs:styleClr val="auto"/>
    </cs:fillRef>
    <cs:effectRef idx="0">
      <cs:styleClr val="auto"/>
    </cs:effectRef>
    <cs:fontRef idx="minor">
      <a:schemeClr val="dk1"/>
    </cs:fontRef>
    <cs:spPr>
      <a:solidFill>
        <a:schemeClr val="phClr">
          <a:lumMod val="60000"/>
          <a:lumOff val="40000"/>
        </a:schemeClr>
      </a:solidFill>
      <a:effectLst>
        <a:glow rad="63500">
          <a:schemeClr val="phClr">
            <a:satMod val="175000"/>
            <a:alpha val="25000"/>
          </a:schemeClr>
        </a:glow>
      </a:effectLst>
    </cs:spPr>
  </cs:dataPointMarker>
  <cs:dataPointMarkerLayout symbol="circle" size="4"/>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lt1">
        <a:lumMod val="75000"/>
      </a:schemeClr>
    </cs:fontRef>
    <cs:spPr>
      <a:ln w="9525">
        <a:solidFill>
          <a:schemeClr val="dk1">
            <a:lumMod val="50000"/>
            <a:lumOff val="50000"/>
          </a:schemeClr>
        </a:solidFill>
      </a:ln>
    </cs:spPr>
    <cs:defRPr sz="1197" kern="1200"/>
  </cs:dataTable>
  <cs:downBar>
    <cs:lnRef idx="0"/>
    <cs:fillRef idx="0"/>
    <cs:effectRef idx="0"/>
    <cs:fontRef idx="minor">
      <a:schemeClr val="lt1"/>
    </cs:fontRef>
    <cs:spPr>
      <a:solidFill>
        <a:schemeClr val="dk1">
          <a:lumMod val="50000"/>
          <a:lumOff val="50000"/>
        </a:schemeClr>
      </a:solidFill>
      <a:ln w="9525">
        <a:solidFill>
          <a:schemeClr val="dk1">
            <a:lumMod val="75000"/>
          </a:schemeClr>
        </a:solidFill>
        <a:round/>
      </a:ln>
    </cs:spPr>
  </cs:downBar>
  <cs:dropLine>
    <cs:lnRef idx="0"/>
    <cs:fillRef idx="0"/>
    <cs:effectRef idx="0"/>
    <cs:fontRef idx="minor">
      <a:schemeClr val="dk1"/>
    </cs:fontRef>
    <cs:spPr>
      <a:ln w="9525">
        <a:solidFill>
          <a:schemeClr val="lt1">
            <a:lumMod val="50000"/>
          </a:schemeClr>
        </a:solidFill>
        <a:round/>
      </a:ln>
    </cs:spPr>
  </cs:dropLine>
  <cs:errorBar>
    <cs:lnRef idx="0"/>
    <cs:fillRef idx="0"/>
    <cs:effectRef idx="0"/>
    <cs:fontRef idx="minor">
      <a:schemeClr val="dk1"/>
    </cs:fontRef>
    <cs:spPr>
      <a:ln w="9525">
        <a:solidFill>
          <a:schemeClr val="lt1">
            <a:lumMod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75000"/>
                <a:lumOff val="25000"/>
              </a:schemeClr>
            </a:gs>
            <a:gs pos="0">
              <a:schemeClr val="dk1">
                <a:lumMod val="65000"/>
                <a:lumOff val="35000"/>
              </a:schemeClr>
            </a:gs>
          </a:gsLst>
          <a:lin ang="5400000" scaled="0"/>
        </a:gradFill>
        <a:round/>
      </a:ln>
    </cs:spPr>
  </cs:gridlineMajor>
  <cs:gridlineMinor>
    <cs:lnRef idx="0"/>
    <cs:fillRef idx="0"/>
    <cs:effectRef idx="0"/>
    <cs:fontRef idx="minor">
      <a:schemeClr val="dk1"/>
    </cs:fontRef>
    <cs:spPr>
      <a:ln w="9525" cap="flat" cmpd="sng" algn="ctr">
        <a:gradFill>
          <a:gsLst>
            <a:gs pos="100000">
              <a:schemeClr val="dk1">
                <a:lumMod val="75000"/>
                <a:lumOff val="25000"/>
                <a:alpha val="25000"/>
              </a:schemeClr>
            </a:gs>
            <a:gs pos="0">
              <a:schemeClr val="dk1">
                <a:lumMod val="65000"/>
                <a:lumOff val="35000"/>
                <a:alpha val="25000"/>
              </a:schemeClr>
            </a:gs>
          </a:gsLst>
          <a:lin ang="5400000" scaled="0"/>
        </a:gradFill>
        <a:round/>
      </a:ln>
    </cs:spPr>
  </cs:gridlineMinor>
  <cs:hiLoLine>
    <cs:lnRef idx="0"/>
    <cs:fillRef idx="0"/>
    <cs:effectRef idx="0"/>
    <cs:fontRef idx="minor">
      <a:schemeClr val="dk1"/>
    </cs:fontRef>
    <cs:spPr>
      <a:ln w="9525">
        <a:solidFill>
          <a:schemeClr val="lt1">
            <a:lumMod val="50000"/>
          </a:schemeClr>
        </a:solidFill>
        <a:round/>
      </a:ln>
    </cs:spPr>
  </cs:hiLoLine>
  <cs:leaderLine>
    <cs:lnRef idx="0"/>
    <cs:fillRef idx="0"/>
    <cs:effectRef idx="0"/>
    <cs:fontRef idx="minor">
      <a:schemeClr val="dk1"/>
    </cs:fontRef>
    <cs:spPr>
      <a:ln w="9525">
        <a:solidFill>
          <a:schemeClr val="lt1">
            <a:lumMod val="50000"/>
          </a:schemeClr>
        </a:solidFill>
        <a:round/>
      </a:ln>
    </cs:spPr>
  </cs:leaderLine>
  <cs:legend>
    <cs:lnRef idx="0"/>
    <cs:fillRef idx="0"/>
    <cs:effectRef idx="0"/>
    <cs:fontRef idx="minor">
      <a:schemeClr val="lt1">
        <a:lumMod val="75000"/>
      </a:schemeClr>
    </cs:fontRef>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lt1">
        <a:lumMod val="75000"/>
      </a:schemeClr>
    </cs:fontRef>
    <cs:defRPr sz="1197" kern="1200"/>
  </cs:seriesAxis>
  <cs:seriesLine>
    <cs:lnRef idx="0"/>
    <cs:fillRef idx="0"/>
    <cs:effectRef idx="0"/>
    <cs:fontRef idx="minor">
      <a:schemeClr val="dk1"/>
    </cs:fontRef>
    <cs:spPr>
      <a:ln w="9525">
        <a:solidFill>
          <a:schemeClr val="lt1">
            <a:lumMod val="50000"/>
          </a:schemeClr>
        </a:solidFill>
        <a:round/>
      </a:ln>
    </cs:spPr>
  </cs:seriesLine>
  <cs:title>
    <cs:lnRef idx="0"/>
    <cs:fillRef idx="0"/>
    <cs:effectRef idx="0"/>
    <cs:fontRef idx="minor">
      <a:schemeClr val="lt1">
        <a:lumMod val="85000"/>
      </a:schemeClr>
    </cs:fontRef>
    <cs:defRPr sz="1862" b="1" kern="1200" cap="none" baseline="0"/>
  </cs:title>
  <cs:trendline>
    <cs:lnRef idx="0">
      <cs:styleClr val="auto"/>
    </cs:lnRef>
    <cs:fillRef idx="0"/>
    <cs:effectRef idx="0"/>
    <cs:fontRef idx="minor">
      <a:schemeClr val="lt1"/>
    </cs:fontRef>
    <cs:spPr>
      <a:ln w="25400" cap="rnd">
        <a:solidFill>
          <a:schemeClr val="phClr">
            <a:alpha val="50000"/>
          </a:schemeClr>
        </a:solidFill>
      </a:ln>
    </cs:spPr>
  </cs:trendline>
  <cs:trendlineLabel>
    <cs:lnRef idx="0"/>
    <cs:fillRef idx="0"/>
    <cs:effectRef idx="0"/>
    <cs:fontRef idx="minor">
      <a:schemeClr val="lt1">
        <a:lumMod val="75000"/>
      </a:schemeClr>
    </cs:fontRef>
    <cs:defRPr sz="1197" kern="1200"/>
  </cs:trendlineLabel>
  <cs:upBar>
    <cs:lnRef idx="0"/>
    <cs:fillRef idx="0"/>
    <cs:effectRef idx="0"/>
    <cs:fontRef idx="minor">
      <a:schemeClr val="dk1"/>
    </cs:fontRef>
    <cs:spPr>
      <a:solidFill>
        <a:schemeClr val="lt1">
          <a:lumMod val="85000"/>
        </a:schemeClr>
      </a:solidFill>
      <a:ln w="9525">
        <a:solidFill>
          <a:schemeClr val="dk1">
            <a:lumMod val="50000"/>
          </a:schemeClr>
        </a:solidFill>
        <a:round/>
      </a:ln>
    </cs:spPr>
  </cs:upBar>
  <cs:valueAxis>
    <cs:lnRef idx="0"/>
    <cs:fillRef idx="0"/>
    <cs:effectRef idx="0"/>
    <cs:fontRef idx="minor">
      <a:schemeClr val="lt1">
        <a:lumMod val="75000"/>
      </a:schemeClr>
    </cs:fontRef>
    <cs:defRPr sz="1197" kern="1200"/>
  </cs:valueAxis>
  <cs:wall>
    <cs:lnRef idx="0"/>
    <cs:fillRef idx="0"/>
    <cs:effectRef idx="0"/>
    <cs:fontRef idx="minor">
      <a:schemeClr val="dk1"/>
    </cs:fontRef>
  </cs:wall>
</cs:chartStyle>
</file>

<file path=ppt/charts/style5.xml><?xml version="1.0" encoding="utf-8"?>
<cs:chartStyle xmlns:cs="http://schemas.microsoft.com/office/drawing/2012/chartStyle" xmlns:a="http://schemas.openxmlformats.org/drawingml/2006/main" id="261">
  <cs:axisTitle>
    <cs:lnRef idx="0"/>
    <cs:fillRef idx="0"/>
    <cs:effectRef idx="0"/>
    <cs:fontRef idx="minor">
      <a:schemeClr val="dk1">
        <a:lumMod val="65000"/>
        <a:lumOff val="35000"/>
      </a:schemeClr>
    </cs:fontRef>
    <cs:defRPr sz="1197" kern="1200"/>
  </cs:axisTitle>
  <cs:categoryAxis>
    <cs:lnRef idx="0"/>
    <cs:fillRef idx="0"/>
    <cs:effectRef idx="0"/>
    <cs:fontRef idx="minor">
      <a:schemeClr val="dk1">
        <a:lumMod val="65000"/>
        <a:lumOff val="35000"/>
      </a:schemeClr>
    </cs:fontRef>
    <cs:defRPr sz="1197" kern="1200"/>
  </cs:categoryAxis>
  <cs:chartArea>
    <cs:lnRef idx="0"/>
    <cs:fillRef idx="0"/>
    <cs:effectRef idx="0"/>
    <cs:fontRef idx="minor">
      <a:schemeClr val="dk1"/>
    </cs:fontRef>
    <cs:spPr>
      <a:pattFill prst="dkDnDiag">
        <a:fgClr>
          <a:schemeClr val="lt1">
            <a:lumMod val="95000"/>
          </a:schemeClr>
        </a:fgClr>
        <a:bgClr>
          <a:schemeClr val="lt1"/>
        </a:bgClr>
      </a:pattFill>
      <a:ln w="9525" cap="flat" cmpd="sng" algn="ctr">
        <a:solidFill>
          <a:schemeClr val="dk1">
            <a:lumMod val="15000"/>
            <a:lumOff val="85000"/>
          </a:schemeClr>
        </a:solidFill>
        <a:round/>
      </a:ln>
    </cs:spPr>
    <cs:defRPr sz="1197" kern="1200"/>
  </cs:chartArea>
  <cs:dataLabel>
    <cs:lnRef idx="0"/>
    <cs:fillRef idx="0"/>
    <cs:effectRef idx="0"/>
    <cs:fontRef idx="minor">
      <a:schemeClr val="lt1"/>
    </cs:fontRef>
    <cs:defRPr sz="1197" b="1" i="0" u="none" strike="noStrike" kern="1200" baseline="0"/>
  </cs:dataLabel>
  <cs:dataLabelCallout>
    <cs:lnRef idx="0"/>
    <cs:fillRef idx="0"/>
    <cs:effectRef idx="0"/>
    <cs:fontRef idx="minor">
      <a:schemeClr val="dk1">
        <a:lumMod val="65000"/>
        <a:lumOff val="35000"/>
      </a:schemeClr>
    </cs:fontRef>
    <cs:spPr>
      <a:solidFill>
        <a:schemeClr val="lt1">
          <a:alpha val="75000"/>
        </a:schemeClr>
      </a:solidFill>
      <a:ln w="9525">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317500" algn="ctr" rotWithShape="0">
          <a:prstClr val="black">
            <a:alpha val="25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20000"/>
          </a:prstClr>
        </a:outerShdw>
      </a:effectLst>
      <a:scene3d>
        <a:camera prst="orthographicFront"/>
        <a:lightRig rig="threePt" dir="t"/>
      </a:scene3d>
      <a:sp3d prstMaterial="matte"/>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noFill/>
      <a:ln w="9525" cap="flat" cmpd="sng" algn="ctr">
        <a:solidFill>
          <a:schemeClr val="dk1">
            <a:lumMod val="15000"/>
            <a:lumOff val="85000"/>
          </a:schemeClr>
        </a:solidFill>
        <a:round/>
      </a:ln>
    </cs:spPr>
    <cs:defRPr sz="1197"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65000"/>
            <a:lumOff val="35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65000"/>
            <a:lumOff val="35000"/>
          </a:schemeClr>
        </a:solidFill>
        <a:round/>
      </a:ln>
    </cs:spPr>
  </cs:errorBar>
  <cs:floor>
    <cs:lnRef idx="0"/>
    <cs:fillRef idx="0"/>
    <cs:effectRef idx="0"/>
    <cs:fontRef idx="minor">
      <a:schemeClr val="dk1"/>
    </cs:fontRef>
    <cs:spPr>
      <a:noFill/>
      <a:ln>
        <a:noFill/>
      </a:ln>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50000"/>
            <a:lumOff val="50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spPr>
      <a:solidFill>
        <a:schemeClr val="lt1">
          <a:alpha val="78000"/>
        </a:schemeClr>
      </a:solidFill>
    </cs:spPr>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dk1">
        <a:lumMod val="65000"/>
        <a:lumOff val="35000"/>
      </a:schemeClr>
    </cs:fontRef>
    <cs:defRPr sz="1197"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inor">
      <a:schemeClr val="dk1">
        <a:lumMod val="65000"/>
        <a:lumOff val="35000"/>
      </a:schemeClr>
    </cs:fontRef>
    <cs:defRPr sz="2200" b="1" kern="120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cap="flat" cmpd="sng" algn="ctr">
        <a:solidFill>
          <a:schemeClr val="dk1">
            <a:lumMod val="65000"/>
            <a:lumOff val="35000"/>
          </a:schemeClr>
        </a:solidFill>
        <a:round/>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wall>
</cs:chartStyle>
</file>

<file path=ppt/charts/style6.xml><?xml version="1.0" encoding="utf-8"?>
<cs:chartStyle xmlns:cs="http://schemas.microsoft.com/office/drawing/2012/chartStyle" xmlns:a="http://schemas.openxmlformats.org/drawingml/2006/main" id="213">
  <cs:axisTitle>
    <cs:lnRef idx="0"/>
    <cs:fillRef idx="0"/>
    <cs:effectRef idx="0"/>
    <cs:fontRef idx="minor">
      <a:schemeClr val="lt1">
        <a:lumMod val="75000"/>
      </a:schemeClr>
    </cs:fontRef>
    <cs:defRPr sz="1197" b="1" kern="1200"/>
  </cs:axisTitle>
  <cs:categoryAxis>
    <cs:lnRef idx="0"/>
    <cs:fillRef idx="0"/>
    <cs:effectRef idx="0"/>
    <cs:fontRef idx="minor">
      <a:schemeClr val="lt1">
        <a:lumMod val="75000"/>
      </a:schemeClr>
    </cs:fontRef>
    <cs:defRPr sz="1197" kern="1200"/>
  </cs:categoryAxis>
  <cs:chartArea>
    <cs:lnRef idx="0"/>
    <cs:fillRef idx="0"/>
    <cs:effectRef idx="0"/>
    <cs:fontRef idx="minor">
      <a:schemeClr val="dk1"/>
    </cs:fontRef>
    <cs:spPr>
      <a:solidFill>
        <a:schemeClr val="dk1">
          <a:lumMod val="75000"/>
          <a:lumOff val="25000"/>
        </a:schemeClr>
      </a:solidFill>
      <a:ln w="9525" cap="flat" cmpd="sng" algn="ctr">
        <a:solidFill>
          <a:schemeClr val="dk1">
            <a:lumMod val="15000"/>
            <a:lumOff val="85000"/>
          </a:schemeClr>
        </a:solidFill>
        <a:round/>
      </a:ln>
    </cs:spPr>
    <cs:defRPr sz="1197" kern="1200"/>
  </cs:chartArea>
  <cs:dataLabel>
    <cs:lnRef idx="0"/>
    <cs:fillRef idx="0"/>
    <cs:effectRef idx="0"/>
    <cs:fontRef idx="minor">
      <a:schemeClr val="lt1">
        <a:lumMod val="75000"/>
      </a:schemeClr>
    </cs:fontRef>
    <cs:defRPr sz="1197" kern="1200"/>
  </cs:dataLabel>
  <cs:dataLabelCallout>
    <cs:lnRef idx="0"/>
    <cs:fillRef idx="0"/>
    <cs:effectRef idx="0"/>
    <cs:fontRef idx="minor">
      <a:schemeClr val="lt1">
        <a:lumMod val="15000"/>
        <a:lumOff val="85000"/>
      </a:schemeClr>
    </cs:fontRef>
    <cs:spPr>
      <a:solidFill>
        <a:schemeClr val="dk1">
          <a:lumMod val="65000"/>
          <a:lumOff val="35000"/>
        </a:schemeClr>
      </a:solidFill>
    </cs:spPr>
    <cs:defRPr sz="1197" kern="1200"/>
    <cs:bodyPr rot="0" spcFirstLastPara="1" vertOverflow="clip" horzOverflow="clip" vert="horz" wrap="square" lIns="36576" tIns="18288" rIns="36576" bIns="18288" anchor="ctr" anchorCtr="1">
      <a:spAutoFit/>
    </cs:bodyPr>
  </cs:dataLabelCallout>
  <cs:dataPoint>
    <cs:lnRef idx="0">
      <cs:styleClr val="auto"/>
    </cs:lnRef>
    <cs:fillRef idx="0"/>
    <cs:effectRef idx="0">
      <cs:styleClr val="auto"/>
    </cs:effectRef>
    <cs:fontRef idx="minor">
      <a:schemeClr val="dk1"/>
    </cs:fontRef>
    <cs:spPr>
      <a:ln w="9525" cap="flat" cmpd="sng" algn="ctr">
        <a:solidFill>
          <a:schemeClr val="phClr"/>
        </a:solidFill>
        <a:miter lim="800000"/>
      </a:ln>
      <a:effectLst>
        <a:glow rad="63500">
          <a:schemeClr val="phClr">
            <a:satMod val="175000"/>
            <a:alpha val="25000"/>
          </a:schemeClr>
        </a:glow>
      </a:effectLst>
    </cs:spPr>
  </cs:dataPoint>
  <cs:dataPoint3D>
    <cs:lnRef idx="0">
      <cs:styleClr val="auto"/>
    </cs:lnRef>
    <cs:fillRef idx="0">
      <cs:styleClr val="auto"/>
    </cs:fillRef>
    <cs:effectRef idx="0">
      <cs:styleClr val="auto"/>
    </cs:effectRef>
    <cs:fontRef idx="minor">
      <a:schemeClr val="dk1"/>
    </cs:fontRef>
    <cs:spPr>
      <a:ln w="9525" cap="flat" cmpd="sng" algn="ctr">
        <a:solidFill>
          <a:schemeClr val="phClr"/>
        </a:solidFill>
        <a:miter lim="800000"/>
      </a:ln>
      <a:effectLst>
        <a:glow rad="63500">
          <a:schemeClr val="phClr">
            <a:satMod val="175000"/>
            <a:alpha val="25000"/>
          </a:schemeClr>
        </a:glow>
      </a:effectLst>
    </cs:spPr>
  </cs:dataPoint3D>
  <cs:dataPointLine>
    <cs:lnRef idx="0">
      <cs:styleClr val="auto"/>
    </cs:lnRef>
    <cs:fillRef idx="0">
      <cs:styleClr val="auto"/>
    </cs:fillRef>
    <cs:effectRef idx="0">
      <cs:styleClr val="auto"/>
    </cs:effectRef>
    <cs:fontRef idx="minor">
      <a:schemeClr val="dk1"/>
    </cs:fontRef>
    <cs:spPr>
      <a:ln w="22225" cap="rnd">
        <a:solidFill>
          <a:schemeClr val="phClr"/>
        </a:solidFill>
      </a:ln>
      <a:effectLst>
        <a:glow rad="139700">
          <a:schemeClr val="phClr">
            <a:satMod val="175000"/>
            <a:alpha val="14000"/>
          </a:schemeClr>
        </a:glow>
      </a:effectLst>
    </cs:spPr>
  </cs:dataPointLine>
  <cs:dataPointMarker>
    <cs:lnRef idx="0">
      <cs:styleClr val="auto"/>
    </cs:lnRef>
    <cs:fillRef idx="0">
      <cs:styleClr val="auto"/>
    </cs:fillRef>
    <cs:effectRef idx="0">
      <cs:styleClr val="auto"/>
    </cs:effectRef>
    <cs:fontRef idx="minor">
      <a:schemeClr val="dk1"/>
    </cs:fontRef>
    <cs:spPr>
      <a:solidFill>
        <a:schemeClr val="phClr">
          <a:lumMod val="60000"/>
          <a:lumOff val="40000"/>
        </a:schemeClr>
      </a:solidFill>
      <a:effectLst>
        <a:glow rad="63500">
          <a:schemeClr val="phClr">
            <a:satMod val="175000"/>
            <a:alpha val="25000"/>
          </a:schemeClr>
        </a:glow>
      </a:effectLst>
    </cs:spPr>
  </cs:dataPointMarker>
  <cs:dataPointMarkerLayout symbol="circle" size="4"/>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lt1">
        <a:lumMod val="75000"/>
      </a:schemeClr>
    </cs:fontRef>
    <cs:spPr>
      <a:ln w="9525">
        <a:solidFill>
          <a:schemeClr val="dk1">
            <a:lumMod val="50000"/>
            <a:lumOff val="50000"/>
          </a:schemeClr>
        </a:solidFill>
      </a:ln>
    </cs:spPr>
    <cs:defRPr sz="1197" kern="1200"/>
  </cs:dataTable>
  <cs:downBar>
    <cs:lnRef idx="0"/>
    <cs:fillRef idx="0"/>
    <cs:effectRef idx="0"/>
    <cs:fontRef idx="minor">
      <a:schemeClr val="lt1"/>
    </cs:fontRef>
    <cs:spPr>
      <a:solidFill>
        <a:schemeClr val="dk1">
          <a:lumMod val="50000"/>
          <a:lumOff val="50000"/>
        </a:schemeClr>
      </a:solidFill>
      <a:ln w="9525">
        <a:solidFill>
          <a:schemeClr val="dk1">
            <a:lumMod val="75000"/>
          </a:schemeClr>
        </a:solidFill>
        <a:round/>
      </a:ln>
    </cs:spPr>
  </cs:downBar>
  <cs:dropLine>
    <cs:lnRef idx="0"/>
    <cs:fillRef idx="0"/>
    <cs:effectRef idx="0"/>
    <cs:fontRef idx="minor">
      <a:schemeClr val="dk1"/>
    </cs:fontRef>
    <cs:spPr>
      <a:ln w="9525">
        <a:solidFill>
          <a:schemeClr val="lt1">
            <a:lumMod val="50000"/>
          </a:schemeClr>
        </a:solidFill>
        <a:round/>
      </a:ln>
    </cs:spPr>
  </cs:dropLine>
  <cs:errorBar>
    <cs:lnRef idx="0"/>
    <cs:fillRef idx="0"/>
    <cs:effectRef idx="0"/>
    <cs:fontRef idx="minor">
      <a:schemeClr val="dk1"/>
    </cs:fontRef>
    <cs:spPr>
      <a:ln w="9525">
        <a:solidFill>
          <a:schemeClr val="lt1">
            <a:lumMod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75000"/>
                <a:lumOff val="25000"/>
              </a:schemeClr>
            </a:gs>
            <a:gs pos="0">
              <a:schemeClr val="dk1">
                <a:lumMod val="65000"/>
                <a:lumOff val="35000"/>
              </a:schemeClr>
            </a:gs>
          </a:gsLst>
          <a:lin ang="5400000" scaled="0"/>
        </a:gradFill>
        <a:round/>
      </a:ln>
    </cs:spPr>
  </cs:gridlineMajor>
  <cs:gridlineMinor>
    <cs:lnRef idx="0"/>
    <cs:fillRef idx="0"/>
    <cs:effectRef idx="0"/>
    <cs:fontRef idx="minor">
      <a:schemeClr val="dk1"/>
    </cs:fontRef>
    <cs:spPr>
      <a:ln w="9525" cap="flat" cmpd="sng" algn="ctr">
        <a:gradFill>
          <a:gsLst>
            <a:gs pos="100000">
              <a:schemeClr val="dk1">
                <a:lumMod val="75000"/>
                <a:lumOff val="25000"/>
                <a:alpha val="25000"/>
              </a:schemeClr>
            </a:gs>
            <a:gs pos="0">
              <a:schemeClr val="dk1">
                <a:lumMod val="65000"/>
                <a:lumOff val="35000"/>
                <a:alpha val="25000"/>
              </a:schemeClr>
            </a:gs>
          </a:gsLst>
          <a:lin ang="5400000" scaled="0"/>
        </a:gradFill>
        <a:round/>
      </a:ln>
    </cs:spPr>
  </cs:gridlineMinor>
  <cs:hiLoLine>
    <cs:lnRef idx="0"/>
    <cs:fillRef idx="0"/>
    <cs:effectRef idx="0"/>
    <cs:fontRef idx="minor">
      <a:schemeClr val="dk1"/>
    </cs:fontRef>
    <cs:spPr>
      <a:ln w="9525">
        <a:solidFill>
          <a:schemeClr val="lt1">
            <a:lumMod val="50000"/>
          </a:schemeClr>
        </a:solidFill>
        <a:round/>
      </a:ln>
    </cs:spPr>
  </cs:hiLoLine>
  <cs:leaderLine>
    <cs:lnRef idx="0"/>
    <cs:fillRef idx="0"/>
    <cs:effectRef idx="0"/>
    <cs:fontRef idx="minor">
      <a:schemeClr val="dk1"/>
    </cs:fontRef>
    <cs:spPr>
      <a:ln w="9525">
        <a:solidFill>
          <a:schemeClr val="lt1">
            <a:lumMod val="50000"/>
          </a:schemeClr>
        </a:solidFill>
        <a:round/>
      </a:ln>
    </cs:spPr>
  </cs:leaderLine>
  <cs:legend>
    <cs:lnRef idx="0"/>
    <cs:fillRef idx="0"/>
    <cs:effectRef idx="0"/>
    <cs:fontRef idx="minor">
      <a:schemeClr val="lt1">
        <a:lumMod val="75000"/>
      </a:schemeClr>
    </cs:fontRef>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lt1">
        <a:lumMod val="75000"/>
      </a:schemeClr>
    </cs:fontRef>
    <cs:defRPr sz="1197" kern="1200"/>
  </cs:seriesAxis>
  <cs:seriesLine>
    <cs:lnRef idx="0"/>
    <cs:fillRef idx="0"/>
    <cs:effectRef idx="0"/>
    <cs:fontRef idx="minor">
      <a:schemeClr val="dk1"/>
    </cs:fontRef>
    <cs:spPr>
      <a:ln w="9525">
        <a:solidFill>
          <a:schemeClr val="lt1">
            <a:lumMod val="50000"/>
          </a:schemeClr>
        </a:solidFill>
        <a:round/>
      </a:ln>
    </cs:spPr>
  </cs:seriesLine>
  <cs:title>
    <cs:lnRef idx="0"/>
    <cs:fillRef idx="0"/>
    <cs:effectRef idx="0"/>
    <cs:fontRef idx="minor">
      <a:schemeClr val="lt1">
        <a:lumMod val="85000"/>
      </a:schemeClr>
    </cs:fontRef>
    <cs:defRPr sz="1862" b="1" kern="1200" cap="none" baseline="0"/>
  </cs:title>
  <cs:trendline>
    <cs:lnRef idx="0">
      <cs:styleClr val="auto"/>
    </cs:lnRef>
    <cs:fillRef idx="0"/>
    <cs:effectRef idx="0"/>
    <cs:fontRef idx="minor">
      <a:schemeClr val="lt1"/>
    </cs:fontRef>
    <cs:spPr>
      <a:ln w="25400" cap="rnd">
        <a:solidFill>
          <a:schemeClr val="phClr">
            <a:alpha val="50000"/>
          </a:schemeClr>
        </a:solidFill>
      </a:ln>
    </cs:spPr>
  </cs:trendline>
  <cs:trendlineLabel>
    <cs:lnRef idx="0"/>
    <cs:fillRef idx="0"/>
    <cs:effectRef idx="0"/>
    <cs:fontRef idx="minor">
      <a:schemeClr val="lt1">
        <a:lumMod val="75000"/>
      </a:schemeClr>
    </cs:fontRef>
    <cs:defRPr sz="1197" kern="1200"/>
  </cs:trendlineLabel>
  <cs:upBar>
    <cs:lnRef idx="0"/>
    <cs:fillRef idx="0"/>
    <cs:effectRef idx="0"/>
    <cs:fontRef idx="minor">
      <a:schemeClr val="dk1"/>
    </cs:fontRef>
    <cs:spPr>
      <a:solidFill>
        <a:schemeClr val="lt1">
          <a:lumMod val="85000"/>
        </a:schemeClr>
      </a:solidFill>
      <a:ln w="9525">
        <a:solidFill>
          <a:schemeClr val="dk1">
            <a:lumMod val="50000"/>
          </a:schemeClr>
        </a:solidFill>
        <a:round/>
      </a:ln>
    </cs:spPr>
  </cs:upBar>
  <cs:valueAxis>
    <cs:lnRef idx="0"/>
    <cs:fillRef idx="0"/>
    <cs:effectRef idx="0"/>
    <cs:fontRef idx="minor">
      <a:schemeClr val="lt1">
        <a:lumMod val="75000"/>
      </a:schemeClr>
    </cs:fontRef>
    <cs:defRPr sz="1197" kern="1200"/>
  </cs:valueAxis>
  <cs:wall>
    <cs:lnRef idx="0"/>
    <cs:fillRef idx="0"/>
    <cs:effectRef idx="0"/>
    <cs:fontRef idx="minor">
      <a:schemeClr val="dk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381175" y="685800"/>
            <a:ext cx="6096299"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 name="Shape 4"/>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lvl="0">
              <a:spcBef>
                <a:spcPts val="0"/>
              </a:spcBef>
              <a:defRPr sz="1100"/>
            </a:lvl1pPr>
            <a:lvl2pPr lvl="1">
              <a:spcBef>
                <a:spcPts val="0"/>
              </a:spcBef>
              <a:defRPr sz="1100"/>
            </a:lvl2pPr>
            <a:lvl3pPr lvl="2">
              <a:spcBef>
                <a:spcPts val="0"/>
              </a:spcBef>
              <a:defRPr sz="1100"/>
            </a:lvl3pPr>
            <a:lvl4pPr lvl="3">
              <a:spcBef>
                <a:spcPts val="0"/>
              </a:spcBef>
              <a:defRPr sz="1100"/>
            </a:lvl4pPr>
            <a:lvl5pPr lvl="4">
              <a:spcBef>
                <a:spcPts val="0"/>
              </a:spcBef>
              <a:defRPr sz="1100"/>
            </a:lvl5pPr>
            <a:lvl6pPr lvl="5">
              <a:spcBef>
                <a:spcPts val="0"/>
              </a:spcBef>
              <a:defRPr sz="1100"/>
            </a:lvl6pPr>
            <a:lvl7pPr lvl="6">
              <a:spcBef>
                <a:spcPts val="0"/>
              </a:spcBef>
              <a:defRPr sz="1100"/>
            </a:lvl7pPr>
            <a:lvl8pPr lvl="7">
              <a:spcBef>
                <a:spcPts val="0"/>
              </a:spcBef>
              <a:defRPr sz="1100"/>
            </a:lvl8pPr>
            <a:lvl9pPr lvl="8">
              <a:spcBef>
                <a:spcPts val="0"/>
              </a:spcBef>
              <a:defRPr sz="1100"/>
            </a:lvl9pPr>
          </a:lstStyle>
          <a:p>
            <a:endParaRPr/>
          </a:p>
        </p:txBody>
      </p:sp>
    </p:spTree>
    <p:extLst>
      <p:ext uri="{BB962C8B-B14F-4D97-AF65-F5344CB8AC3E}">
        <p14:creationId xmlns:p14="http://schemas.microsoft.com/office/powerpoint/2010/main" val="22510251"/>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
        <p:cNvGrpSpPr/>
        <p:nvPr/>
      </p:nvGrpSpPr>
      <p:grpSpPr>
        <a:xfrm>
          <a:off x="0" y="0"/>
          <a:ext cx="0" cy="0"/>
          <a:chOff x="0" y="0"/>
          <a:chExt cx="0" cy="0"/>
        </a:xfrm>
      </p:grpSpPr>
      <p:sp>
        <p:nvSpPr>
          <p:cNvPr id="46" name="Shape 4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7" name="Shape 4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r>
              <a:rPr lang="en-US" dirty="0" smtClean="0"/>
              <a:t>Hello and welcome to my talk ‘The RTOS exploit mitigation blues’</a:t>
            </a:r>
            <a:endParaRPr dirty="0"/>
          </a:p>
        </p:txBody>
      </p:sp>
    </p:spTree>
    <p:extLst>
      <p:ext uri="{BB962C8B-B14F-4D97-AF65-F5344CB8AC3E}">
        <p14:creationId xmlns:p14="http://schemas.microsoft.com/office/powerpoint/2010/main" val="394746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Shape 8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3" name="Shape 8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r>
              <a:rPr lang="en-US" dirty="0" smtClean="0"/>
              <a:t>One cause for this rise is increasing connectivity: there are protocol</a:t>
            </a:r>
            <a:r>
              <a:rPr lang="en-US" baseline="0" dirty="0" smtClean="0"/>
              <a:t> stacks everywhere allowing devices to connect to gateways, other nodes, smartphones or have integration with the cloud.</a:t>
            </a:r>
            <a:endParaRPr dirty="0"/>
          </a:p>
        </p:txBody>
      </p:sp>
    </p:spTree>
    <p:extLst>
      <p:ext uri="{BB962C8B-B14F-4D97-AF65-F5344CB8AC3E}">
        <p14:creationId xmlns:p14="http://schemas.microsoft.com/office/powerpoint/2010/main" val="18568268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Shape 8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3" name="Shape 8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r>
              <a:rPr lang="en-US" dirty="0" smtClean="0"/>
              <a:t>In addition to this increased connectivity, there is also a more general trend of increasing complexity.</a:t>
            </a:r>
            <a:r>
              <a:rPr lang="en-US" baseline="0" dirty="0" smtClean="0"/>
              <a:t> Devices have more processors, more memory and more peripherals.</a:t>
            </a:r>
            <a:br>
              <a:rPr lang="en-US" baseline="0" dirty="0" smtClean="0"/>
            </a:br>
            <a:r>
              <a:rPr lang="en-US" baseline="0" dirty="0" smtClean="0"/>
              <a:t>And for these devices simple bare metal control loops &amp; state machines are not enough, hence the rise of RTOS usage as you can see in the table on the left.</a:t>
            </a:r>
            <a:endParaRPr dirty="0"/>
          </a:p>
        </p:txBody>
      </p:sp>
    </p:spTree>
    <p:extLst>
      <p:ext uri="{BB962C8B-B14F-4D97-AF65-F5344CB8AC3E}">
        <p14:creationId xmlns:p14="http://schemas.microsoft.com/office/powerpoint/2010/main" val="39772807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
        <p:cNvGrpSpPr/>
        <p:nvPr/>
      </p:nvGrpSpPr>
      <p:grpSpPr>
        <a:xfrm>
          <a:off x="0" y="0"/>
          <a:ext cx="0" cy="0"/>
          <a:chOff x="0" y="0"/>
          <a:chExt cx="0" cy="0"/>
        </a:xfrm>
      </p:grpSpPr>
      <p:sp>
        <p:nvSpPr>
          <p:cNvPr id="70" name="Shape 7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1" name="Shape 7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So with the rise of RTOS usage, its security features</a:t>
            </a:r>
            <a:r>
              <a:rPr lang="en-US" baseline="0" dirty="0" smtClean="0"/>
              <a:t> are increasingly important. For the purpose of this talk we focus on embedded binary security in particular.</a:t>
            </a:r>
            <a:endParaRPr lang="en-US" dirty="0" smtClean="0"/>
          </a:p>
        </p:txBody>
      </p:sp>
    </p:spTree>
    <p:extLst>
      <p:ext uri="{BB962C8B-B14F-4D97-AF65-F5344CB8AC3E}">
        <p14:creationId xmlns:p14="http://schemas.microsoft.com/office/powerpoint/2010/main" val="8431428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Shape 11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0" name="Shape 12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r>
              <a:rPr lang="en-US" dirty="0" smtClean="0"/>
              <a:t>Why? Because</a:t>
            </a:r>
            <a:r>
              <a:rPr lang="en-US" baseline="0" dirty="0" smtClean="0"/>
              <a:t> memory corruption issues are a big deal in embedded systems. For example, as the figure on the left shows, buffer overflows formed the biggest single category of vulnerabilities discovered in industrial control systems in a recent Kaspersky study.</a:t>
            </a:r>
            <a:endParaRPr dirty="0"/>
          </a:p>
        </p:txBody>
      </p:sp>
    </p:spTree>
    <p:extLst>
      <p:ext uri="{BB962C8B-B14F-4D97-AF65-F5344CB8AC3E}">
        <p14:creationId xmlns:p14="http://schemas.microsoft.com/office/powerpoint/2010/main" val="12883484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Shape 8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3" name="Shape 8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 dirty="0" smtClean="0"/>
              <a:t>And</a:t>
            </a:r>
            <a:r>
              <a:rPr lang="en" baseline="0" dirty="0" smtClean="0"/>
              <a:t> various factors contribute to heightening the impact of memory corruption vulnerabilities in embedded systems.</a:t>
            </a:r>
            <a:br>
              <a:rPr lang="en" baseline="0" dirty="0" smtClean="0"/>
            </a:br>
            <a:r>
              <a:rPr lang="en" baseline="0" dirty="0" smtClean="0"/>
              <a:t>First of all, we’re all probably aware of the issues with patching. From confusion about whose responsible for drafting a patch to a lack of suitable mechanisms to apply them to issues around systems availability or safety re-certification.</a:t>
            </a:r>
            <a:br>
              <a:rPr lang="en" baseline="0" dirty="0" smtClean="0"/>
            </a:br>
            <a:r>
              <a:rPr lang="en" baseline="0" dirty="0" smtClean="0"/>
              <a:t>This situation results in long exposure windows for affected devices, including what could be called ‘forever days’ where device lifetime exceeds vendor support and patches are never going to be applied.</a:t>
            </a:r>
            <a:r>
              <a:rPr lang="en" dirty="0" smtClean="0"/>
              <a:t/>
            </a:r>
            <a:br>
              <a:rPr lang="en" dirty="0" smtClean="0"/>
            </a:br>
            <a:r>
              <a:rPr lang="en" dirty="0" smtClean="0"/>
              <a:t/>
            </a:r>
            <a:br>
              <a:rPr lang="en" dirty="0" smtClean="0"/>
            </a:br>
            <a:r>
              <a:rPr lang="en" dirty="0" smtClean="0"/>
              <a:t>Add to this the fact that there is usually little or no privilege separation due to flat memory models and the fact that a single bug in a single protocol driver can affect billions of devices</a:t>
            </a:r>
            <a:r>
              <a:rPr lang="en" baseline="0" dirty="0" smtClean="0"/>
              <a:t> and you can see how serious the situation is.</a:t>
            </a:r>
            <a:endParaRPr lang="en" b="1" dirty="0" smtClean="0"/>
          </a:p>
          <a:p>
            <a:pPr lvl="0">
              <a:spcBef>
                <a:spcPts val="0"/>
              </a:spcBef>
              <a:buNone/>
            </a:pPr>
            <a:endParaRPr dirty="0"/>
          </a:p>
        </p:txBody>
      </p:sp>
    </p:spTree>
    <p:extLst>
      <p:ext uri="{BB962C8B-B14F-4D97-AF65-F5344CB8AC3E}">
        <p14:creationId xmlns:p14="http://schemas.microsoft.com/office/powerpoint/2010/main" val="24961429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Shape 8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3" name="Shape 8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r>
              <a:rPr lang="en-US" dirty="0" smtClean="0"/>
              <a:t>Since memory corruption issues arise</a:t>
            </a:r>
            <a:r>
              <a:rPr lang="en-US" baseline="0" dirty="0" smtClean="0"/>
              <a:t> from the use of unsafe languages ideally we’d solve this problem by using safe languages</a:t>
            </a:r>
          </a:p>
          <a:p>
            <a:pPr lvl="0">
              <a:spcBef>
                <a:spcPts val="0"/>
              </a:spcBef>
              <a:buNone/>
            </a:pPr>
            <a:r>
              <a:rPr lang="en-US" baseline="0" dirty="0" smtClean="0"/>
              <a:t>But unfortunately, despite the availability of older or newer embedded-suited languages unsafe languages continue to dominate as the chart on the left shows, with the vast majority of embedded software being written in C or C++.</a:t>
            </a:r>
            <a:endParaRPr dirty="0"/>
          </a:p>
        </p:txBody>
      </p:sp>
    </p:spTree>
    <p:extLst>
      <p:ext uri="{BB962C8B-B14F-4D97-AF65-F5344CB8AC3E}">
        <p14:creationId xmlns:p14="http://schemas.microsoft.com/office/powerpoint/2010/main" val="3731514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
        <p:cNvGrpSpPr/>
        <p:nvPr/>
      </p:nvGrpSpPr>
      <p:grpSpPr>
        <a:xfrm>
          <a:off x="0" y="0"/>
          <a:ext cx="0" cy="0"/>
          <a:chOff x="0" y="0"/>
          <a:chExt cx="0" cy="0"/>
        </a:xfrm>
      </p:grpSpPr>
      <p:sp>
        <p:nvSpPr>
          <p:cNvPr id="70" name="Shape 7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1" name="Shape 7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r>
              <a:rPr lang="en-US" dirty="0" smtClean="0"/>
              <a:t>So what</a:t>
            </a:r>
            <a:r>
              <a:rPr lang="en-US" baseline="0" dirty="0" smtClean="0"/>
              <a:t> now? Well, this is where exploit mitigations come in as sort of ‘stop-gap solution’ to increasing the complexity and reduce the impact of memory corruption </a:t>
            </a:r>
            <a:r>
              <a:rPr lang="en-US" baseline="0" dirty="0" err="1" smtClean="0"/>
              <a:t>vulns</a:t>
            </a:r>
            <a:endParaRPr dirty="0"/>
          </a:p>
        </p:txBody>
      </p:sp>
    </p:spTree>
    <p:extLst>
      <p:ext uri="{BB962C8B-B14F-4D97-AF65-F5344CB8AC3E}">
        <p14:creationId xmlns:p14="http://schemas.microsoft.com/office/powerpoint/2010/main" val="2996749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
        <p:cNvGrpSpPr/>
        <p:nvPr/>
      </p:nvGrpSpPr>
      <p:grpSpPr>
        <a:xfrm>
          <a:off x="0" y="0"/>
          <a:ext cx="0" cy="0"/>
          <a:chOff x="0" y="0"/>
          <a:chExt cx="0" cy="0"/>
        </a:xfrm>
      </p:grpSpPr>
      <p:sp>
        <p:nvSpPr>
          <p:cNvPr id="70" name="Shape 7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1" name="Shape 7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r>
              <a:rPr lang="en-US" dirty="0" smtClean="0"/>
              <a:t>We know that general</a:t>
            </a:r>
            <a:r>
              <a:rPr lang="en-US" baseline="0" dirty="0" smtClean="0"/>
              <a:t> purpose</a:t>
            </a:r>
            <a:r>
              <a:rPr lang="en-US" dirty="0" smtClean="0"/>
              <a:t> exploitation has been getting harder</a:t>
            </a:r>
            <a:r>
              <a:rPr lang="en-US" baseline="0" dirty="0" smtClean="0"/>
              <a:t> as you can see from, for example, the rapid growth in team sizes for Pwn2Own. Whereas in 2010 a single individual could come out victorious these days it takes a double-digit team of very skilled hackers.</a:t>
            </a:r>
            <a:endParaRPr dirty="0"/>
          </a:p>
        </p:txBody>
      </p:sp>
    </p:spTree>
    <p:extLst>
      <p:ext uri="{BB962C8B-B14F-4D97-AF65-F5344CB8AC3E}">
        <p14:creationId xmlns:p14="http://schemas.microsoft.com/office/powerpoint/2010/main" val="11782032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Shape 12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8" name="Shape 12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r>
              <a:rPr lang="en-US" dirty="0" smtClean="0"/>
              <a:t>So what about the embedded world in that regard?</a:t>
            </a:r>
            <a:endParaRPr dirty="0"/>
          </a:p>
        </p:txBody>
      </p:sp>
    </p:spTree>
    <p:extLst>
      <p:ext uri="{BB962C8B-B14F-4D97-AF65-F5344CB8AC3E}">
        <p14:creationId xmlns:p14="http://schemas.microsoft.com/office/powerpoint/2010/main" val="218142123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
        <p:cNvGrpSpPr/>
        <p:nvPr/>
      </p:nvGrpSpPr>
      <p:grpSpPr>
        <a:xfrm>
          <a:off x="0" y="0"/>
          <a:ext cx="0" cy="0"/>
          <a:chOff x="0" y="0"/>
          <a:chExt cx="0" cy="0"/>
        </a:xfrm>
      </p:grpSpPr>
      <p:sp>
        <p:nvSpPr>
          <p:cNvPr id="70" name="Shape 7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1" name="Shape 7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r>
              <a:rPr lang="en-US" dirty="0" smtClean="0"/>
              <a:t>Yeah,</a:t>
            </a:r>
            <a:r>
              <a:rPr lang="en-US" baseline="0" dirty="0" smtClean="0"/>
              <a:t> right…. no such luck</a:t>
            </a:r>
            <a:endParaRPr dirty="0"/>
          </a:p>
        </p:txBody>
      </p:sp>
    </p:spTree>
    <p:extLst>
      <p:ext uri="{BB962C8B-B14F-4D97-AF65-F5344CB8AC3E}">
        <p14:creationId xmlns:p14="http://schemas.microsoft.com/office/powerpoint/2010/main" val="21816578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Shape 20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10" name="Shape 21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r>
              <a:rPr lang="en-US" dirty="0" smtClean="0"/>
              <a:t>First a little bit about my self. My name is Jos</a:t>
            </a:r>
            <a:r>
              <a:rPr lang="en-US" baseline="0" dirty="0" smtClean="0"/>
              <a:t> </a:t>
            </a:r>
            <a:r>
              <a:rPr lang="en-US" baseline="0" dirty="0" err="1" smtClean="0"/>
              <a:t>Wetzels</a:t>
            </a:r>
            <a:r>
              <a:rPr lang="en-US" baseline="0" dirty="0" smtClean="0"/>
              <a:t> and I’m currently an independent security researcher with midnight blue where I focus mainly on embedded systems security. I previously worked as a security researcher with the university of </a:t>
            </a:r>
            <a:r>
              <a:rPr lang="en-US" baseline="0" dirty="0" err="1" smtClean="0"/>
              <a:t>twente</a:t>
            </a:r>
            <a:r>
              <a:rPr lang="en-US" baseline="0" dirty="0" smtClean="0"/>
              <a:t> where I focused mainly on critical infrastructure protection, embedded binary security and host- and network-based intrusion detection systems.</a:t>
            </a:r>
            <a:endParaRPr dirty="0"/>
          </a:p>
        </p:txBody>
      </p:sp>
    </p:spTree>
    <p:extLst>
      <p:ext uri="{BB962C8B-B14F-4D97-AF65-F5344CB8AC3E}">
        <p14:creationId xmlns:p14="http://schemas.microsoft.com/office/powerpoint/2010/main" val="105955244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
        <p:cNvGrpSpPr/>
        <p:nvPr/>
      </p:nvGrpSpPr>
      <p:grpSpPr>
        <a:xfrm>
          <a:off x="0" y="0"/>
          <a:ext cx="0" cy="0"/>
          <a:chOff x="0" y="0"/>
          <a:chExt cx="0" cy="0"/>
        </a:xfrm>
      </p:grpSpPr>
      <p:sp>
        <p:nvSpPr>
          <p:cNvPr id="70" name="Shape 7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1" name="Shape 7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r>
              <a:rPr lang="en-US" dirty="0" smtClean="0"/>
              <a:t>Consider for example some recent and not-so-recent</a:t>
            </a:r>
            <a:r>
              <a:rPr lang="en-US" baseline="0" dirty="0" smtClean="0"/>
              <a:t> exploits against systems running an RTOS. Whether it’s </a:t>
            </a:r>
            <a:r>
              <a:rPr lang="en-US" baseline="0" dirty="0" err="1" smtClean="0"/>
              <a:t>WiFi</a:t>
            </a:r>
            <a:r>
              <a:rPr lang="en-US" baseline="0" dirty="0" smtClean="0"/>
              <a:t> chips or basebands, in none of the cases were any exploit mitigations whatsoever present which greatly eases exploitation.</a:t>
            </a:r>
            <a:endParaRPr dirty="0"/>
          </a:p>
        </p:txBody>
      </p:sp>
    </p:spTree>
    <p:extLst>
      <p:ext uri="{BB962C8B-B14F-4D97-AF65-F5344CB8AC3E}">
        <p14:creationId xmlns:p14="http://schemas.microsoft.com/office/powerpoint/2010/main" val="88546934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
        <p:cNvGrpSpPr/>
        <p:nvPr/>
      </p:nvGrpSpPr>
      <p:grpSpPr>
        <a:xfrm>
          <a:off x="0" y="0"/>
          <a:ext cx="0" cy="0"/>
          <a:chOff x="0" y="0"/>
          <a:chExt cx="0" cy="0"/>
        </a:xfrm>
      </p:grpSpPr>
      <p:sp>
        <p:nvSpPr>
          <p:cNvPr id="70" name="Shape 7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1" name="Shape 7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r>
              <a:rPr lang="en-US" dirty="0" smtClean="0"/>
              <a:t>So in order to get a more complete picture</a:t>
            </a:r>
            <a:r>
              <a:rPr lang="en-US" baseline="0" dirty="0" smtClean="0"/>
              <a:t> of the current state of embedded exploit mitigations I performed a quantitative analysis.</a:t>
            </a:r>
            <a:endParaRPr dirty="0"/>
          </a:p>
        </p:txBody>
      </p:sp>
    </p:spTree>
    <p:extLst>
      <p:ext uri="{BB962C8B-B14F-4D97-AF65-F5344CB8AC3E}">
        <p14:creationId xmlns:p14="http://schemas.microsoft.com/office/powerpoint/2010/main" val="376061563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Shape 8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3" name="Shape 8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r>
              <a:rPr lang="en-US" dirty="0" smtClean="0"/>
              <a:t>Here I chose a minimum baseline consisting of executable</a:t>
            </a:r>
            <a:r>
              <a:rPr lang="en-US" baseline="0" dirty="0" smtClean="0"/>
              <a:t> space protection, also referred to as DEP or NX, address space layout randomization and stack canaries because they are complementary and have a long history as the bread &amp; butter of general purpose mitigations.</a:t>
            </a:r>
            <a:endParaRPr dirty="0"/>
          </a:p>
        </p:txBody>
      </p:sp>
    </p:spTree>
    <p:extLst>
      <p:ext uri="{BB962C8B-B14F-4D97-AF65-F5344CB8AC3E}">
        <p14:creationId xmlns:p14="http://schemas.microsoft.com/office/powerpoint/2010/main" val="39175350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Shape 8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3" name="Shape 8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r>
              <a:rPr lang="en-US" dirty="0" smtClean="0"/>
              <a:t>I selected 45 popular embedded operating systems ranging</a:t>
            </a:r>
            <a:r>
              <a:rPr lang="en-US" baseline="0" dirty="0" smtClean="0"/>
              <a:t> from high-end to low end ones and from </a:t>
            </a:r>
            <a:r>
              <a:rPr lang="en-US" baseline="0" dirty="0" err="1" smtClean="0"/>
              <a:t>linux</a:t>
            </a:r>
            <a:r>
              <a:rPr lang="en-US" baseline="0" dirty="0" smtClean="0"/>
              <a:t>-windows or </a:t>
            </a:r>
            <a:r>
              <a:rPr lang="en-US" baseline="0" dirty="0" err="1" smtClean="0"/>
              <a:t>bsd</a:t>
            </a:r>
            <a:r>
              <a:rPr lang="en-US" baseline="0" dirty="0" smtClean="0"/>
              <a:t>-based ones to proprietary ones and evaluated them for support for this baseline.</a:t>
            </a:r>
          </a:p>
          <a:p>
            <a:pPr lvl="0">
              <a:spcBef>
                <a:spcPts val="0"/>
              </a:spcBef>
              <a:buNone/>
            </a:pPr>
            <a:r>
              <a:rPr lang="en-US" baseline="0" dirty="0" smtClean="0"/>
              <a:t>The assessment is an optimistic one because I marked support as present if it was available for at least one architecture, regardless of implementation quality.</a:t>
            </a:r>
            <a:endParaRPr dirty="0"/>
          </a:p>
        </p:txBody>
      </p:sp>
    </p:spTree>
    <p:extLst>
      <p:ext uri="{BB962C8B-B14F-4D97-AF65-F5344CB8AC3E}">
        <p14:creationId xmlns:p14="http://schemas.microsoft.com/office/powerpoint/2010/main" val="7601732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So when you look at support for mitigations you can see that if we consider all operating systems in our selection support is already</a:t>
            </a:r>
            <a:r>
              <a:rPr lang="en-US" baseline="0" dirty="0" smtClean="0"/>
              <a:t> quite flaky but when you start eliminating mobile operating systems (for smartphones and such) and the ones not derived from windows, </a:t>
            </a:r>
            <a:r>
              <a:rPr lang="en-US" baseline="0" dirty="0" err="1" smtClean="0"/>
              <a:t>linux</a:t>
            </a:r>
            <a:r>
              <a:rPr lang="en-US" baseline="0" dirty="0" smtClean="0"/>
              <a:t> or BSD you can spot a steady downward trend with deeply embedded systems OSes (which are mostly </a:t>
            </a:r>
            <a:r>
              <a:rPr lang="en-US" baseline="0" dirty="0" err="1" smtClean="0"/>
              <a:t>RTOSes</a:t>
            </a:r>
            <a:r>
              <a:rPr lang="en-US" baseline="0" dirty="0" smtClean="0"/>
              <a:t>) having almost no support for any of the mitigations.</a:t>
            </a:r>
            <a:endParaRPr lang="en-US" dirty="0" smtClean="0"/>
          </a:p>
          <a:p>
            <a:endParaRPr lang="en-US" dirty="0"/>
          </a:p>
        </p:txBody>
      </p:sp>
    </p:spTree>
    <p:extLst>
      <p:ext uri="{BB962C8B-B14F-4D97-AF65-F5344CB8AC3E}">
        <p14:creationId xmlns:p14="http://schemas.microsoft.com/office/powerpoint/2010/main" val="228377322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Shape 12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8" name="Shape 12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r>
              <a:rPr lang="en-US" dirty="0" smtClean="0"/>
              <a:t>So what’s going on here? Why is this the case?</a:t>
            </a:r>
            <a:endParaRPr dirty="0"/>
          </a:p>
        </p:txBody>
      </p:sp>
    </p:spTree>
    <p:extLst>
      <p:ext uri="{BB962C8B-B14F-4D97-AF65-F5344CB8AC3E}">
        <p14:creationId xmlns:p14="http://schemas.microsoft.com/office/powerpoint/2010/main" val="357187015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Well, first of all there</a:t>
            </a:r>
            <a:r>
              <a:rPr lang="en-US" baseline="0" dirty="0" smtClean="0"/>
              <a:t> are the hardware and software dependencies.</a:t>
            </a:r>
          </a:p>
          <a:p>
            <a:r>
              <a:rPr lang="en-US" baseline="0" dirty="0" smtClean="0"/>
              <a:t>For ESP you need either a Harvard architecture where it is trivially present by design since code and data memory are separate. On a von Neumann one where this </a:t>
            </a:r>
            <a:r>
              <a:rPr lang="en-US" baseline="0" dirty="0" err="1" smtClean="0"/>
              <a:t>sesparation</a:t>
            </a:r>
            <a:r>
              <a:rPr lang="en-US" baseline="0" dirty="0" smtClean="0"/>
              <a:t> does not exist you need either hardware support or fully implement it in software (which comes with overhead). In both cases you will need memory protection support on part of the OS and a memory protection unit or memory management unit to support all the above.</a:t>
            </a:r>
            <a:r>
              <a:rPr lang="en-US" dirty="0" smtClean="0"/>
              <a:t/>
            </a:r>
            <a:br>
              <a:rPr lang="en-US" dirty="0" smtClean="0"/>
            </a:br>
            <a:r>
              <a:rPr lang="en-US" dirty="0" smtClean="0"/>
              <a:t/>
            </a:r>
            <a:br>
              <a:rPr lang="en-US" dirty="0" smtClean="0"/>
            </a:br>
            <a:r>
              <a:rPr lang="en-US" dirty="0" smtClean="0"/>
              <a:t>For ASLR you will need virtual memory support to ensure </a:t>
            </a:r>
            <a:r>
              <a:rPr lang="en-US" baseline="0" dirty="0" smtClean="0"/>
              <a:t>processes have their own isolated private address space and prevent shared memory conflicts and an operating system secure random number generator to properly and securely randomize the objects. You also need an MMU in the hardware to support the virtual memory.</a:t>
            </a:r>
            <a:endParaRPr lang="en-US" dirty="0" smtClean="0"/>
          </a:p>
        </p:txBody>
      </p:sp>
    </p:spTree>
    <p:extLst>
      <p:ext uri="{BB962C8B-B14F-4D97-AF65-F5344CB8AC3E}">
        <p14:creationId xmlns:p14="http://schemas.microsoft.com/office/powerpoint/2010/main" val="408647187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So if we look at the support for the</a:t>
            </a:r>
            <a:r>
              <a:rPr lang="en-US" baseline="0" dirty="0" smtClean="0"/>
              <a:t> software dependencies among our selection we can see the same downward trend, especially when virtual memory and OS CSPRNGs are considered.</a:t>
            </a:r>
            <a:endParaRPr lang="en-US" dirty="0"/>
          </a:p>
        </p:txBody>
      </p:sp>
    </p:spTree>
    <p:extLst>
      <p:ext uri="{BB962C8B-B14F-4D97-AF65-F5344CB8AC3E}">
        <p14:creationId xmlns:p14="http://schemas.microsoft.com/office/powerpoint/2010/main" val="248937129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Shape 8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3" name="Shape 8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r>
              <a:rPr lang="en-US" dirty="0" smtClean="0"/>
              <a:t>In order to evaluate hardware dependency support,</a:t>
            </a:r>
            <a:r>
              <a:rPr lang="en-US" baseline="0" dirty="0" smtClean="0"/>
              <a:t> I selected 78 popular embedded ‘core families’ of various architectures and evaluated them.</a:t>
            </a:r>
            <a:endParaRPr dirty="0"/>
          </a:p>
        </p:txBody>
      </p:sp>
    </p:spTree>
    <p:extLst>
      <p:ext uri="{BB962C8B-B14F-4D97-AF65-F5344CB8AC3E}">
        <p14:creationId xmlns:p14="http://schemas.microsoft.com/office/powerpoint/2010/main" val="45048827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As you can see from the slide, a little over</a:t>
            </a:r>
            <a:r>
              <a:rPr lang="en-US" baseline="0" dirty="0" smtClean="0"/>
              <a:t> 40% had hardware ESP support while a little under 50% had</a:t>
            </a:r>
            <a:r>
              <a:rPr lang="en-US" dirty="0" smtClean="0"/>
              <a:t> MMU support, with</a:t>
            </a:r>
            <a:r>
              <a:rPr lang="en-US" baseline="0" dirty="0" smtClean="0"/>
              <a:t> a little over 10% having MPU support. So we can see that even disregarding software dependency support there’s quite a lack of hardware dependency support.</a:t>
            </a:r>
            <a:endParaRPr lang="en-US" dirty="0"/>
          </a:p>
        </p:txBody>
      </p:sp>
    </p:spTree>
    <p:extLst>
      <p:ext uri="{BB962C8B-B14F-4D97-AF65-F5344CB8AC3E}">
        <p14:creationId xmlns:p14="http://schemas.microsoft.com/office/powerpoint/2010/main" val="24119865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Shape 19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96" name="Shape 19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r>
              <a:rPr lang="en-US" dirty="0" smtClean="0"/>
              <a:t>So I’m </a:t>
            </a:r>
            <a:r>
              <a:rPr lang="en-US" dirty="0" err="1" smtClean="0"/>
              <a:t>gonna</a:t>
            </a:r>
            <a:r>
              <a:rPr lang="en-US" dirty="0" smtClean="0"/>
              <a:t> start this talk</a:t>
            </a:r>
            <a:r>
              <a:rPr lang="en-US" baseline="0" dirty="0" smtClean="0"/>
              <a:t> off with a little bit of background and then move on to a quantitative analysis of the state of embedded exploit mitigations. </a:t>
            </a:r>
            <a:br>
              <a:rPr lang="en-US" baseline="0" dirty="0" smtClean="0"/>
            </a:br>
            <a:r>
              <a:rPr lang="en-US" baseline="0" dirty="0" smtClean="0"/>
              <a:t>Then I’ll discuss some real world RTOS exploit mitigation examples and outline what I think are decent criteria for embedded mitigations. I’ll finish this talk by present </a:t>
            </a:r>
            <a:r>
              <a:rPr lang="en-US" baseline="0" dirty="0" err="1" smtClean="0"/>
              <a:t>uArmor</a:t>
            </a:r>
            <a:r>
              <a:rPr lang="en-US" baseline="0" dirty="0" smtClean="0"/>
              <a:t>, an exploit mitigation baseline I designed for deeply embedded systems.</a:t>
            </a:r>
            <a:endParaRPr dirty="0"/>
          </a:p>
        </p:txBody>
      </p:sp>
    </p:spTree>
    <p:extLst>
      <p:ext uri="{BB962C8B-B14F-4D97-AF65-F5344CB8AC3E}">
        <p14:creationId xmlns:p14="http://schemas.microsoft.com/office/powerpoint/2010/main" val="423875828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
        <p:cNvGrpSpPr/>
        <p:nvPr/>
      </p:nvGrpSpPr>
      <p:grpSpPr>
        <a:xfrm>
          <a:off x="0" y="0"/>
          <a:ext cx="0" cy="0"/>
          <a:chOff x="0" y="0"/>
          <a:chExt cx="0" cy="0"/>
        </a:xfrm>
      </p:grpSpPr>
      <p:sp>
        <p:nvSpPr>
          <p:cNvPr id="70" name="Shape 7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1" name="Shape 7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r>
              <a:rPr lang="en-US" dirty="0" smtClean="0"/>
              <a:t>But these dependencies are not the only issues, there various</a:t>
            </a:r>
            <a:r>
              <a:rPr lang="en-US" baseline="0" dirty="0" smtClean="0"/>
              <a:t> other challenges as well which stand in the way of widespread embedded mitigation adoption.</a:t>
            </a:r>
            <a:endParaRPr dirty="0"/>
          </a:p>
        </p:txBody>
      </p:sp>
    </p:spTree>
    <p:extLst>
      <p:ext uri="{BB962C8B-B14F-4D97-AF65-F5344CB8AC3E}">
        <p14:creationId xmlns:p14="http://schemas.microsoft.com/office/powerpoint/2010/main" val="262911143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Shape 8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3" name="Shape 8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r>
              <a:rPr lang="en-US" dirty="0" smtClean="0"/>
              <a:t>First</a:t>
            </a:r>
            <a:r>
              <a:rPr lang="en-US" baseline="0" dirty="0" smtClean="0"/>
              <a:t> of all there are the resource and system constraints. As we know embedded systems are limited in resources such as code and memory size and computing power and any overhead imposed by mitigations influences the likelihood of adoption.</a:t>
            </a:r>
            <a:br>
              <a:rPr lang="en-US" baseline="0" dirty="0" smtClean="0"/>
            </a:br>
            <a:r>
              <a:rPr lang="en-US" baseline="0" dirty="0" smtClean="0"/>
              <a:t/>
            </a:r>
            <a:br>
              <a:rPr lang="en-US" baseline="0" dirty="0" smtClean="0"/>
            </a:br>
            <a:r>
              <a:rPr lang="en-US" baseline="0" dirty="0" smtClean="0"/>
              <a:t>And then there’s availability requirements, many critical systems need to guarantee high system uptimes so any mitigations which might shut the system down in response to an attack are incompatible here.</a:t>
            </a:r>
            <a:br>
              <a:rPr lang="en-US" baseline="0" dirty="0" smtClean="0"/>
            </a:br>
            <a:r>
              <a:rPr lang="en-US" baseline="0" dirty="0" smtClean="0"/>
              <a:t/>
            </a:r>
            <a:br>
              <a:rPr lang="en-US" baseline="0" dirty="0" smtClean="0"/>
            </a:br>
            <a:r>
              <a:rPr lang="en-US" baseline="0" dirty="0" smtClean="0"/>
              <a:t>And finally there’s the conflicts with real-time requirements. Dependencies like virtual memory with its caching and page faults introduce a degree of non-determinism that can undermine the real-</a:t>
            </a:r>
            <a:r>
              <a:rPr lang="en-US" baseline="0" dirty="0" err="1" smtClean="0"/>
              <a:t>timeness</a:t>
            </a:r>
            <a:r>
              <a:rPr lang="en-US" baseline="0" dirty="0" smtClean="0"/>
              <a:t> of the system.</a:t>
            </a:r>
            <a:endParaRPr dirty="0"/>
          </a:p>
        </p:txBody>
      </p:sp>
    </p:spTree>
    <p:extLst>
      <p:ext uri="{BB962C8B-B14F-4D97-AF65-F5344CB8AC3E}">
        <p14:creationId xmlns:p14="http://schemas.microsoft.com/office/powerpoint/2010/main" val="359626047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Shape 8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3" name="Shape 8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r>
              <a:rPr lang="en-US" dirty="0" smtClean="0"/>
              <a:t>We also</a:t>
            </a:r>
            <a:r>
              <a:rPr lang="en-US" baseline="0" dirty="0" smtClean="0"/>
              <a:t> cannot count on advanced processor features like we can do in the general purpose world. Many modern mitigations increasingly use advanced processor features which are only available for modern high-end CPUs.</a:t>
            </a:r>
            <a:br>
              <a:rPr lang="en-US" baseline="0" dirty="0" smtClean="0"/>
            </a:br>
            <a:r>
              <a:rPr lang="en-US" baseline="0" dirty="0" smtClean="0"/>
              <a:t/>
            </a:r>
            <a:br>
              <a:rPr lang="en-US" baseline="0" dirty="0" smtClean="0"/>
            </a:br>
            <a:r>
              <a:rPr lang="en-US" baseline="0" dirty="0" smtClean="0"/>
              <a:t>Besides, the incredible hardware diversity in the embedded world means that an operating system cannot just assume a rare hardware feature is supported even if some processors would.</a:t>
            </a:r>
            <a:endParaRPr dirty="0"/>
          </a:p>
        </p:txBody>
      </p:sp>
    </p:spTree>
    <p:extLst>
      <p:ext uri="{BB962C8B-B14F-4D97-AF65-F5344CB8AC3E}">
        <p14:creationId xmlns:p14="http://schemas.microsoft.com/office/powerpoint/2010/main" val="11943437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Shape 8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3" name="Shape 8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 dirty="0" smtClean="0"/>
              <a:t>And finally, there’s the issues with embedded random</a:t>
            </a:r>
            <a:r>
              <a:rPr lang="en" baseline="0" dirty="0" smtClean="0"/>
              <a:t> number generation which is a dependency of various mitigations.</a:t>
            </a:r>
            <a:br>
              <a:rPr lang="en" baseline="0" dirty="0" smtClean="0"/>
            </a:br>
            <a:r>
              <a:rPr lang="en" baseline="0" dirty="0" smtClean="0"/>
              <a:t/>
            </a:r>
            <a:br>
              <a:rPr lang="en" baseline="0" dirty="0" smtClean="0"/>
            </a:br>
            <a:r>
              <a:rPr lang="en" baseline="0" dirty="0" smtClean="0"/>
              <a:t>It is important here to treat secure randomness as an operating system service, we can’t just say “oh, just use TinyCrypt or mbed TLS and figure out the seeding yourself” to developers</a:t>
            </a:r>
            <a:br>
              <a:rPr lang="en" baseline="0" dirty="0" smtClean="0"/>
            </a:br>
            <a:r>
              <a:rPr lang="en" baseline="0" dirty="0" smtClean="0"/>
              <a:t/>
            </a:r>
            <a:br>
              <a:rPr lang="en" baseline="0" dirty="0" smtClean="0"/>
            </a:br>
            <a:r>
              <a:rPr lang="en" baseline="0" dirty="0" smtClean="0"/>
              <a:t>The OS usually also cannot assume that an entropy source present on one platform is present on all platforms which makes domain-specific designs less useful. Common sources in the general purpose world such as mouses or keyboards are absent for example.</a:t>
            </a:r>
            <a:endParaRPr lang="en" dirty="0" smtClean="0"/>
          </a:p>
          <a:p>
            <a:pPr lvl="0">
              <a:spcBef>
                <a:spcPts val="0"/>
              </a:spcBef>
              <a:buNone/>
            </a:pPr>
            <a:endParaRPr lang="en" dirty="0" smtClean="0"/>
          </a:p>
          <a:p>
            <a:pPr lvl="0">
              <a:spcBef>
                <a:spcPts val="0"/>
              </a:spcBef>
              <a:buNone/>
            </a:pPr>
            <a:r>
              <a:rPr lang="en" dirty="0" smtClean="0"/>
              <a:t>And finally,</a:t>
            </a:r>
            <a:r>
              <a:rPr lang="en" baseline="0" dirty="0" smtClean="0"/>
              <a:t> embedded environments are generally low entropy: there’s often little or very predictable activity going on, especially at boot time when a lot of hardware still has to be initialized and the device isn’t really interacting.</a:t>
            </a:r>
            <a:br>
              <a:rPr lang="en" baseline="0" dirty="0" smtClean="0"/>
            </a:br>
            <a:r>
              <a:rPr lang="en" baseline="0" dirty="0" smtClean="0"/>
              <a:t>This leads to the so-called boot-time entropy hole which is especially dangerous if you consider that many cryptographic materials and mitigation secrets are generated at that moment.</a:t>
            </a:r>
            <a:br>
              <a:rPr lang="en" baseline="0" dirty="0" smtClean="0"/>
            </a:br>
            <a:r>
              <a:rPr lang="en" baseline="0" dirty="0" smtClean="0"/>
              <a:t>But you can’t wait too long for entropy either because that would slow down system startup…</a:t>
            </a:r>
            <a:br>
              <a:rPr lang="en" baseline="0" dirty="0" smtClean="0"/>
            </a:br>
            <a:r>
              <a:rPr lang="en" baseline="0" dirty="0" smtClean="0"/>
              <a:t/>
            </a:r>
            <a:br>
              <a:rPr lang="en" baseline="0" dirty="0" smtClean="0"/>
            </a:br>
            <a:r>
              <a:rPr lang="en" baseline="0" dirty="0" smtClean="0"/>
              <a:t>The result is that we have a lot of not-so-random number generators and bad work arounds in the embedded world, some of which </a:t>
            </a:r>
            <a:r>
              <a:rPr lang="en-US" baseline="0" dirty="0" smtClean="0"/>
              <a:t>I</a:t>
            </a:r>
            <a:r>
              <a:rPr lang="en" baseline="0" dirty="0" smtClean="0"/>
              <a:t> discussed in my talk at last year’s CCC.</a:t>
            </a:r>
            <a:endParaRPr dirty="0"/>
          </a:p>
        </p:txBody>
      </p:sp>
    </p:spTree>
    <p:extLst>
      <p:ext uri="{BB962C8B-B14F-4D97-AF65-F5344CB8AC3E}">
        <p14:creationId xmlns:p14="http://schemas.microsoft.com/office/powerpoint/2010/main" val="304442303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
        <p:cNvGrpSpPr/>
        <p:nvPr/>
      </p:nvGrpSpPr>
      <p:grpSpPr>
        <a:xfrm>
          <a:off x="0" y="0"/>
          <a:ext cx="0" cy="0"/>
          <a:chOff x="0" y="0"/>
          <a:chExt cx="0" cy="0"/>
        </a:xfrm>
      </p:grpSpPr>
      <p:sp>
        <p:nvSpPr>
          <p:cNvPr id="70" name="Shape 7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1" name="Shape 7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r>
              <a:rPr lang="en-US" dirty="0" smtClean="0"/>
              <a:t>So, to see how these challenges affect</a:t>
            </a:r>
            <a:r>
              <a:rPr lang="en-US" baseline="0" dirty="0" smtClean="0"/>
              <a:t> currently existing mitigations, let’s take a look at some examples in actually existing RTOS mitigations</a:t>
            </a:r>
            <a:endParaRPr dirty="0"/>
          </a:p>
        </p:txBody>
      </p:sp>
    </p:spTree>
    <p:extLst>
      <p:ext uri="{BB962C8B-B14F-4D97-AF65-F5344CB8AC3E}">
        <p14:creationId xmlns:p14="http://schemas.microsoft.com/office/powerpoint/2010/main" val="179017028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Shape 8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3" name="Shape 8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r>
              <a:rPr lang="en-US" dirty="0" smtClean="0"/>
              <a:t>Let’s start with Zephyr which is a library-based RTOS</a:t>
            </a:r>
            <a:r>
              <a:rPr lang="en-US" baseline="0" dirty="0" smtClean="0"/>
              <a:t> based on Wind River Rocket. It’s an open source </a:t>
            </a:r>
            <a:r>
              <a:rPr lang="en-US" baseline="0" dirty="0" err="1" smtClean="0"/>
              <a:t>linux</a:t>
            </a:r>
            <a:r>
              <a:rPr lang="en-US" baseline="0" dirty="0" smtClean="0"/>
              <a:t> foundation project aimed at resource-constrained </a:t>
            </a:r>
            <a:r>
              <a:rPr lang="en-US" baseline="0" dirty="0" err="1" smtClean="0"/>
              <a:t>IoT</a:t>
            </a:r>
            <a:r>
              <a:rPr lang="en-US" baseline="0" dirty="0" smtClean="0"/>
              <a:t> devices and it’s young but promising since it has input from major chipmakers and an explicit focus on security.</a:t>
            </a:r>
            <a:endParaRPr dirty="0"/>
          </a:p>
        </p:txBody>
      </p:sp>
    </p:spTree>
    <p:extLst>
      <p:ext uri="{BB962C8B-B14F-4D97-AF65-F5344CB8AC3E}">
        <p14:creationId xmlns:p14="http://schemas.microsoft.com/office/powerpoint/2010/main" val="102272762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Shape 8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3" name="Shape 8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r>
              <a:rPr lang="en-US" dirty="0" smtClean="0"/>
              <a:t>Currently Zephyr only has one mitigation, namely support for stack canaries. It’s stack canary mechanism is based on the Clang/GCC stack smashing protector scheme but is modified so that a canary mismatch invokes a system error</a:t>
            </a:r>
            <a:r>
              <a:rPr lang="en-US" baseline="0" dirty="0" smtClean="0"/>
              <a:t> and</a:t>
            </a:r>
            <a:r>
              <a:rPr lang="en-US" dirty="0" smtClean="0"/>
              <a:t> there is a single master canary for the entire address</a:t>
            </a:r>
            <a:r>
              <a:rPr lang="en-US" baseline="0" dirty="0" smtClean="0"/>
              <a:t> space. This master canary is generated once at system boot, as you can see on the left of the slide and never refreshed. Generation is done using the RNG API the implementation of which depends on the chosen random driver.</a:t>
            </a:r>
            <a:endParaRPr dirty="0"/>
          </a:p>
        </p:txBody>
      </p:sp>
    </p:spTree>
    <p:extLst>
      <p:ext uri="{BB962C8B-B14F-4D97-AF65-F5344CB8AC3E}">
        <p14:creationId xmlns:p14="http://schemas.microsoft.com/office/powerpoint/2010/main" val="371689389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Shape 8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3" name="Shape 8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r>
              <a:rPr lang="en-US" dirty="0" smtClean="0"/>
              <a:t>There are two main approaches with Zephyr here, the first is a true</a:t>
            </a:r>
            <a:r>
              <a:rPr lang="en-US" baseline="0" dirty="0" smtClean="0"/>
              <a:t> random number generator one where a driver for a specific board’s TRNG is accessed by the RNG API. Currently there are only drivers for a few of the supported boards such as some NXP </a:t>
            </a:r>
            <a:r>
              <a:rPr lang="en-US" baseline="0" dirty="0" err="1" smtClean="0"/>
              <a:t>Kinetis</a:t>
            </a:r>
            <a:r>
              <a:rPr lang="en-US" baseline="0" dirty="0" smtClean="0"/>
              <a:t> models and some STM32 and ESP32 boards.</a:t>
            </a:r>
            <a:endParaRPr dirty="0"/>
          </a:p>
        </p:txBody>
      </p:sp>
    </p:spTree>
    <p:extLst>
      <p:ext uri="{BB962C8B-B14F-4D97-AF65-F5344CB8AC3E}">
        <p14:creationId xmlns:p14="http://schemas.microsoft.com/office/powerpoint/2010/main" val="258531299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And if we look at the boards supported by Zephyr then we can see that even if drivers were available for all boards with TRNGs</a:t>
            </a:r>
            <a:r>
              <a:rPr lang="en-US" baseline="0" dirty="0" smtClean="0"/>
              <a:t>, not all of the Zephyr supported boards </a:t>
            </a:r>
            <a:r>
              <a:rPr lang="en-US" i="1" baseline="0" dirty="0" smtClean="0"/>
              <a:t>have</a:t>
            </a:r>
            <a:r>
              <a:rPr lang="en-US" i="0" baseline="0" dirty="0" smtClean="0"/>
              <a:t> a TRNG.</a:t>
            </a:r>
            <a:br>
              <a:rPr lang="en-US" i="0" baseline="0" dirty="0" smtClean="0"/>
            </a:br>
            <a:r>
              <a:rPr lang="en-US" i="0" baseline="0" dirty="0" smtClean="0"/>
              <a:t>In fact, only a little over half have one and of those a disproportionate amount are ARM based boards.</a:t>
            </a:r>
            <a:br>
              <a:rPr lang="en-US" i="0" baseline="0" dirty="0" smtClean="0"/>
            </a:br>
            <a:r>
              <a:rPr lang="en-US" i="0" baseline="0" dirty="0" smtClean="0"/>
              <a:t/>
            </a:r>
            <a:br>
              <a:rPr lang="en-US" i="0" baseline="0" dirty="0" smtClean="0"/>
            </a:br>
            <a:r>
              <a:rPr lang="en-US" i="0" baseline="0" dirty="0" smtClean="0"/>
              <a:t>This means that a lot of boards will have to rely on a pseudo-random number generator instead for canary generation.</a:t>
            </a:r>
            <a:endParaRPr lang="en-US" dirty="0"/>
          </a:p>
        </p:txBody>
      </p:sp>
    </p:spTree>
    <p:extLst>
      <p:ext uri="{BB962C8B-B14F-4D97-AF65-F5344CB8AC3E}">
        <p14:creationId xmlns:p14="http://schemas.microsoft.com/office/powerpoint/2010/main" val="171243998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Shape 8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3" name="Shape 8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r>
              <a:rPr lang="en-US" dirty="0" smtClean="0"/>
              <a:t>And the trouble</a:t>
            </a:r>
            <a:r>
              <a:rPr lang="en-US" baseline="0" dirty="0" smtClean="0"/>
              <a:t> here is </a:t>
            </a:r>
            <a:r>
              <a:rPr lang="en-US" dirty="0" smtClean="0"/>
              <a:t>that Zephyr only offers insecure pseudo-random number generator support.</a:t>
            </a:r>
            <a:br>
              <a:rPr lang="en-US" dirty="0" smtClean="0"/>
            </a:br>
            <a:r>
              <a:rPr lang="en-US" dirty="0" smtClean="0"/>
              <a:t>The</a:t>
            </a:r>
            <a:r>
              <a:rPr lang="en-US" baseline="0" dirty="0" smtClean="0"/>
              <a:t> first of which draws on the x86 read timestamp counter instruction which is problematic because a) the canary is the very first value drawn from the PRNG which results in little difference between </a:t>
            </a:r>
            <a:r>
              <a:rPr lang="en-US" baseline="0" dirty="0" err="1" smtClean="0"/>
              <a:t>bootruns</a:t>
            </a:r>
            <a:r>
              <a:rPr lang="en-US" baseline="0" dirty="0" smtClean="0"/>
              <a:t> and b) the timestamp counter value is used everywhere in public fields such as in network packets which means there are </a:t>
            </a:r>
            <a:r>
              <a:rPr lang="en-US" baseline="0" dirty="0" err="1" smtClean="0"/>
              <a:t>infoleaks</a:t>
            </a:r>
            <a:r>
              <a:rPr lang="en-US" baseline="0" dirty="0" smtClean="0"/>
              <a:t> everywhere.</a:t>
            </a:r>
            <a:br>
              <a:rPr lang="en-US" baseline="0" dirty="0" smtClean="0"/>
            </a:br>
            <a:r>
              <a:rPr lang="en-US" baseline="0" dirty="0" smtClean="0"/>
              <a:t/>
            </a:r>
            <a:br>
              <a:rPr lang="en-US" baseline="0" dirty="0" smtClean="0"/>
            </a:br>
            <a:r>
              <a:rPr lang="en-US" baseline="0" dirty="0" smtClean="0"/>
              <a:t>The second option is very similar to the first but uses a more generic internal timer which suffers from all the same problems.</a:t>
            </a:r>
            <a:br>
              <a:rPr lang="en-US" baseline="0" dirty="0" smtClean="0"/>
            </a:br>
            <a:r>
              <a:rPr lang="en-US" baseline="0" dirty="0" smtClean="0"/>
              <a:t/>
            </a:r>
            <a:br>
              <a:rPr lang="en-US" baseline="0" dirty="0" smtClean="0"/>
            </a:br>
            <a:r>
              <a:rPr lang="en-US" baseline="0" dirty="0" smtClean="0"/>
              <a:t>I’ve been in contact with the Zephyr team and fortunately they now have plants to integrate an operating system CSPRNG in future releases, most likely one based on the NIST SP800-90A standard</a:t>
            </a:r>
            <a:endParaRPr dirty="0"/>
          </a:p>
        </p:txBody>
      </p:sp>
    </p:spTree>
    <p:extLst>
      <p:ext uri="{BB962C8B-B14F-4D97-AF65-F5344CB8AC3E}">
        <p14:creationId xmlns:p14="http://schemas.microsoft.com/office/powerpoint/2010/main" val="34740353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Shape 12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8" name="Shape 12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So what is this talk not about? It’s not about embedded operating systems derived from ones encountered in the general purpose world such as embedded Linux,</a:t>
            </a:r>
            <a:r>
              <a:rPr lang="en-US" baseline="0" dirty="0" smtClean="0"/>
              <a:t> </a:t>
            </a:r>
            <a:r>
              <a:rPr lang="en-US" baseline="0" dirty="0" err="1" smtClean="0"/>
              <a:t>NetBSD</a:t>
            </a:r>
            <a:r>
              <a:rPr lang="en-US" baseline="0" dirty="0" smtClean="0"/>
              <a:t> or Windows </a:t>
            </a:r>
            <a:r>
              <a:rPr lang="en-US" baseline="0" dirty="0" err="1" smtClean="0"/>
              <a:t>IoT</a:t>
            </a:r>
            <a:endParaRPr dirty="0"/>
          </a:p>
        </p:txBody>
      </p:sp>
    </p:spTree>
    <p:extLst>
      <p:ext uri="{BB962C8B-B14F-4D97-AF65-F5344CB8AC3E}">
        <p14:creationId xmlns:p14="http://schemas.microsoft.com/office/powerpoint/2010/main" val="21531100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Shape 8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3" name="Shape 8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r>
              <a:rPr lang="en-US" dirty="0" smtClean="0"/>
              <a:t>The second OS I’d like to look at is the mysterious Fuchsia operating system. It’s an under-development RTOS</a:t>
            </a:r>
            <a:r>
              <a:rPr lang="en-US" baseline="0" dirty="0" smtClean="0"/>
              <a:t> by google which was pushed to </a:t>
            </a:r>
            <a:r>
              <a:rPr lang="en-US" baseline="0" dirty="0" err="1" smtClean="0"/>
              <a:t>github</a:t>
            </a:r>
            <a:r>
              <a:rPr lang="en-US" baseline="0" dirty="0" smtClean="0"/>
              <a:t> without official statement in august of 2016 and seems intended for the whole embedded space from </a:t>
            </a:r>
            <a:r>
              <a:rPr lang="en-US" baseline="0" dirty="0" err="1" smtClean="0"/>
              <a:t>IoT</a:t>
            </a:r>
            <a:r>
              <a:rPr lang="en-US" baseline="0" dirty="0" smtClean="0"/>
              <a:t> devices to smartphones.</a:t>
            </a:r>
            <a:br>
              <a:rPr lang="en-US" baseline="0" dirty="0" smtClean="0"/>
            </a:br>
            <a:r>
              <a:rPr lang="en-US" baseline="0" dirty="0" smtClean="0"/>
              <a:t/>
            </a:r>
            <a:br>
              <a:rPr lang="en-US" baseline="0" dirty="0" smtClean="0"/>
            </a:br>
            <a:r>
              <a:rPr lang="en-US" baseline="0" dirty="0" smtClean="0"/>
              <a:t>It’s based on the Magenta microkernel which is derived from LK (Little Kernel) and has virtual memory and MMU support as well as kernel- / </a:t>
            </a:r>
            <a:r>
              <a:rPr lang="en-US" baseline="0" dirty="0" err="1" smtClean="0"/>
              <a:t>userspace</a:t>
            </a:r>
            <a:r>
              <a:rPr lang="en-US" baseline="0" dirty="0" smtClean="0"/>
              <a:t> separation.</a:t>
            </a:r>
            <a:endParaRPr dirty="0"/>
          </a:p>
        </p:txBody>
      </p:sp>
    </p:spTree>
    <p:extLst>
      <p:ext uri="{BB962C8B-B14F-4D97-AF65-F5344CB8AC3E}">
        <p14:creationId xmlns:p14="http://schemas.microsoft.com/office/powerpoint/2010/main" val="405841609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Shape 8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3" name="Shape 8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r>
              <a:rPr lang="en-US" dirty="0" smtClean="0"/>
              <a:t>The good thing to note is that it seems they’re really making work of supporting all</a:t>
            </a:r>
            <a:r>
              <a:rPr lang="en-US" baseline="0" dirty="0" smtClean="0"/>
              <a:t> mitigations in the baseline.</a:t>
            </a:r>
          </a:p>
          <a:p>
            <a:pPr lvl="0">
              <a:spcBef>
                <a:spcPts val="0"/>
              </a:spcBef>
              <a:buNone/>
            </a:pPr>
            <a:r>
              <a:rPr lang="en-US" baseline="0" dirty="0" smtClean="0"/>
              <a:t>They have ESP / DEP support but only for x86 CPUs with an MMU.</a:t>
            </a:r>
            <a:br>
              <a:rPr lang="en-US" baseline="0" dirty="0" smtClean="0"/>
            </a:br>
            <a:r>
              <a:rPr lang="en-US" baseline="0" dirty="0" smtClean="0"/>
              <a:t/>
            </a:r>
            <a:br>
              <a:rPr lang="en-US" baseline="0" dirty="0" smtClean="0"/>
            </a:br>
            <a:r>
              <a:rPr lang="en-US" baseline="0" dirty="0" smtClean="0"/>
              <a:t>They also have ASLR support which sets all executables to be position-independent by default for full-ASLR compatibility. Randomization draws upon a secure OS RNG as well.</a:t>
            </a:r>
            <a:br>
              <a:rPr lang="en-US" baseline="0" dirty="0" smtClean="0"/>
            </a:br>
            <a:r>
              <a:rPr lang="en-US" baseline="0" dirty="0" smtClean="0"/>
              <a:t>I’m not sure how they reconcile virtual memory support with real-time requirements however, it’s possible that this requires disabling VM support which would mean ASLR is disabled as well.</a:t>
            </a:r>
            <a:br>
              <a:rPr lang="en-US" baseline="0" dirty="0" smtClean="0"/>
            </a:br>
            <a:r>
              <a:rPr lang="en-US" baseline="0" dirty="0" smtClean="0"/>
              <a:t/>
            </a:r>
            <a:br>
              <a:rPr lang="en-US" baseline="0" dirty="0" smtClean="0"/>
            </a:br>
            <a:r>
              <a:rPr lang="en-US" baseline="0" dirty="0" smtClean="0"/>
              <a:t>Finally there’s stack canary support as per the GCC SSP model. Here a single early-boot global canary is generated using a hardware </a:t>
            </a:r>
            <a:r>
              <a:rPr lang="en-US" baseline="0" dirty="0" err="1" smtClean="0"/>
              <a:t>rng</a:t>
            </a:r>
            <a:r>
              <a:rPr lang="en-US" baseline="0" dirty="0" smtClean="0"/>
              <a:t> API. If it cannot get a random value from the hardware RNG API, for example if there is no on-board TRNG, it will use a static fallback value which is a significant weakness.</a:t>
            </a:r>
            <a:br>
              <a:rPr lang="en-US" baseline="0" dirty="0" smtClean="0"/>
            </a:br>
            <a:r>
              <a:rPr lang="en-US" baseline="0" dirty="0" smtClean="0"/>
              <a:t/>
            </a:r>
            <a:br>
              <a:rPr lang="en-US" baseline="0" dirty="0" smtClean="0"/>
            </a:br>
            <a:r>
              <a:rPr lang="en-US" baseline="0" dirty="0" smtClean="0"/>
              <a:t>And here too a canary failure means a kernel panic is invoked which is a little inflexible for high-availability systems.</a:t>
            </a:r>
            <a:endParaRPr dirty="0"/>
          </a:p>
        </p:txBody>
      </p:sp>
    </p:spTree>
    <p:extLst>
      <p:ext uri="{BB962C8B-B14F-4D97-AF65-F5344CB8AC3E}">
        <p14:creationId xmlns:p14="http://schemas.microsoft.com/office/powerpoint/2010/main" val="166122617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
        <p:cNvGrpSpPr/>
        <p:nvPr/>
      </p:nvGrpSpPr>
      <p:grpSpPr>
        <a:xfrm>
          <a:off x="0" y="0"/>
          <a:ext cx="0" cy="0"/>
          <a:chOff x="0" y="0"/>
          <a:chExt cx="0" cy="0"/>
        </a:xfrm>
      </p:grpSpPr>
      <p:sp>
        <p:nvSpPr>
          <p:cNvPr id="70" name="Shape 7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1" name="Shape 7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r>
              <a:rPr lang="en-US" dirty="0" smtClean="0"/>
              <a:t>I’d also like to briefly look at two mitigation examples from academia to further</a:t>
            </a:r>
            <a:r>
              <a:rPr lang="en-US" baseline="0" dirty="0" smtClean="0"/>
              <a:t> highlight some of the pitfalls in mitigation design for deeply embedded systems.</a:t>
            </a:r>
            <a:endParaRPr dirty="0"/>
          </a:p>
        </p:txBody>
      </p:sp>
    </p:spTree>
    <p:extLst>
      <p:ext uri="{BB962C8B-B14F-4D97-AF65-F5344CB8AC3E}">
        <p14:creationId xmlns:p14="http://schemas.microsoft.com/office/powerpoint/2010/main" val="33226460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Shape 8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3" name="Shape 8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r>
              <a:rPr lang="en-US" dirty="0" smtClean="0"/>
              <a:t>The examples I’d like to touch upon are MAVR and AVRAND. Both are boot-time code diversification schemes for the AVR architecture. MAVR is</a:t>
            </a:r>
            <a:r>
              <a:rPr lang="en-US" baseline="0" dirty="0" smtClean="0"/>
              <a:t> designed for the </a:t>
            </a:r>
            <a:r>
              <a:rPr lang="en-US" baseline="0" dirty="0" err="1" smtClean="0"/>
              <a:t>Ardupilot</a:t>
            </a:r>
            <a:r>
              <a:rPr lang="en-US" baseline="0" dirty="0" smtClean="0"/>
              <a:t> UAV system while AVRAND was designed for the AVR chip in the Arduino Yun board.</a:t>
            </a:r>
            <a:br>
              <a:rPr lang="en-US" baseline="0" dirty="0" smtClean="0"/>
            </a:br>
            <a:r>
              <a:rPr lang="en-US" baseline="0" dirty="0" smtClean="0"/>
              <a:t/>
            </a:r>
            <a:br>
              <a:rPr lang="en-US" baseline="0" dirty="0" smtClean="0"/>
            </a:br>
            <a:r>
              <a:rPr lang="en-US" baseline="0" dirty="0" smtClean="0"/>
              <a:t>One downside of MAVR is that it requires significant hardware modification: an additional master processor and flash chip which decrease its adoption likelihood.</a:t>
            </a:r>
            <a:br>
              <a:rPr lang="en-US" baseline="0" dirty="0" smtClean="0"/>
            </a:br>
            <a:r>
              <a:rPr lang="en-US" baseline="0" dirty="0" smtClean="0"/>
              <a:t>But the real problem with both is that they re-randomize memory by re-flashing the diversified firmware either every N restarts or after a crash has occurred.</a:t>
            </a:r>
            <a:br>
              <a:rPr lang="en-US" baseline="0" dirty="0" smtClean="0"/>
            </a:br>
            <a:r>
              <a:rPr lang="en-US" baseline="0" dirty="0" smtClean="0"/>
              <a:t/>
            </a:r>
            <a:br>
              <a:rPr lang="en-US" baseline="0" dirty="0" smtClean="0"/>
            </a:br>
            <a:r>
              <a:rPr lang="en-US" baseline="0" dirty="0" smtClean="0"/>
              <a:t>The danger here is that an attacker can actually use this mechanism as an attack vector by reducing the device lifespan by forcing re-flashes through crashes or software restarts to exhaust the flash memory’s program / erase cycles.</a:t>
            </a:r>
            <a:br>
              <a:rPr lang="en-US" baseline="0" dirty="0" smtClean="0"/>
            </a:br>
            <a:r>
              <a:rPr lang="en-US" baseline="0" dirty="0" smtClean="0"/>
              <a:t>Stuff like this is something you really need to keep in mind when designing mitigations for embedded systems and another hurdle in boot or runtime memory randomization.</a:t>
            </a:r>
            <a:endParaRPr dirty="0"/>
          </a:p>
        </p:txBody>
      </p:sp>
    </p:spTree>
    <p:extLst>
      <p:ext uri="{BB962C8B-B14F-4D97-AF65-F5344CB8AC3E}">
        <p14:creationId xmlns:p14="http://schemas.microsoft.com/office/powerpoint/2010/main" val="22316837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
        <p:cNvGrpSpPr/>
        <p:nvPr/>
      </p:nvGrpSpPr>
      <p:grpSpPr>
        <a:xfrm>
          <a:off x="0" y="0"/>
          <a:ext cx="0" cy="0"/>
          <a:chOff x="0" y="0"/>
          <a:chExt cx="0" cy="0"/>
        </a:xfrm>
      </p:grpSpPr>
      <p:sp>
        <p:nvSpPr>
          <p:cNvPr id="70" name="Shape 7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1" name="Shape 7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r>
              <a:rPr lang="en-US" dirty="0" smtClean="0"/>
              <a:t>So now that we have seen why it’s so hard to adopt mitigations in deeply embedded systems and how these challenges affect those rare</a:t>
            </a:r>
            <a:r>
              <a:rPr lang="en-US" baseline="0" dirty="0" smtClean="0"/>
              <a:t> </a:t>
            </a:r>
            <a:r>
              <a:rPr lang="en-US" dirty="0" err="1" smtClean="0"/>
              <a:t>RTOSes</a:t>
            </a:r>
            <a:r>
              <a:rPr lang="en-US" dirty="0" smtClean="0"/>
              <a:t> which do adopt</a:t>
            </a:r>
            <a:r>
              <a:rPr lang="en-US" baseline="0" dirty="0" smtClean="0"/>
              <a:t> them, let’s take a look at what the criteria are, in my opinion, for successful deeply embedded exploit mitigations.</a:t>
            </a:r>
            <a:endParaRPr dirty="0"/>
          </a:p>
        </p:txBody>
      </p:sp>
    </p:spTree>
    <p:extLst>
      <p:ext uri="{BB962C8B-B14F-4D97-AF65-F5344CB8AC3E}">
        <p14:creationId xmlns:p14="http://schemas.microsoft.com/office/powerpoint/2010/main" val="361247119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Shape 8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3" name="Shape 8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r>
              <a:rPr lang="en-US" dirty="0" smtClean="0"/>
              <a:t>When it comes to the mitigations themselves the first </a:t>
            </a:r>
            <a:r>
              <a:rPr lang="en-US" dirty="0" err="1" smtClean="0"/>
              <a:t>criterium</a:t>
            </a:r>
            <a:r>
              <a:rPr lang="en-US" dirty="0" smtClean="0"/>
              <a:t> is</a:t>
            </a:r>
            <a:r>
              <a:rPr lang="en-US" baseline="0" dirty="0" smtClean="0"/>
              <a:t> low resource pressure, a maximum of 5% overhead across metrics seems to be a reasonable upper bound based on looking at prior work.</a:t>
            </a:r>
            <a:br>
              <a:rPr lang="en-US" baseline="0" dirty="0" smtClean="0"/>
            </a:br>
            <a:r>
              <a:rPr lang="en-US" baseline="0" dirty="0" smtClean="0"/>
              <a:t/>
            </a:r>
            <a:br>
              <a:rPr lang="en-US" baseline="0" dirty="0" smtClean="0"/>
            </a:br>
            <a:r>
              <a:rPr lang="en-US" baseline="0" dirty="0" smtClean="0"/>
              <a:t>Secondly it needs to be hardware agnostic, so no reliance on special hardware features.</a:t>
            </a:r>
            <a:br>
              <a:rPr lang="en-US" baseline="0" dirty="0" smtClean="0"/>
            </a:br>
            <a:r>
              <a:rPr lang="en-US" baseline="0" dirty="0" smtClean="0"/>
              <a:t/>
            </a:r>
            <a:br>
              <a:rPr lang="en-US" baseline="0" dirty="0" smtClean="0"/>
            </a:br>
            <a:r>
              <a:rPr lang="en-US" baseline="0" dirty="0" smtClean="0"/>
              <a:t>We also need availability preservation, so mitigation policies should be modular in their responses to detecting an attack and allow for some responses which let the system continue running if at all possible.</a:t>
            </a:r>
            <a:br>
              <a:rPr lang="en-US" baseline="0" dirty="0" smtClean="0"/>
            </a:br>
            <a:r>
              <a:rPr lang="en-US" baseline="0" dirty="0" smtClean="0"/>
              <a:t>Next “real-time friendliness” is important, so we should avoid non-deterministic code as much as possible.</a:t>
            </a:r>
            <a:br>
              <a:rPr lang="en-US" baseline="0" dirty="0" smtClean="0"/>
            </a:br>
            <a:r>
              <a:rPr lang="en-US" baseline="0" dirty="0" smtClean="0"/>
              <a:t>And finally the mitigations should be relatively easy to integrate into existing </a:t>
            </a:r>
            <a:r>
              <a:rPr lang="en-US" baseline="0" dirty="0" err="1" smtClean="0"/>
              <a:t>RTOSes</a:t>
            </a:r>
            <a:r>
              <a:rPr lang="en-US" baseline="0" dirty="0" smtClean="0"/>
              <a:t> without requiring major design overhauls.</a:t>
            </a:r>
            <a:endParaRPr dirty="0"/>
          </a:p>
        </p:txBody>
      </p:sp>
    </p:spTree>
    <p:extLst>
      <p:ext uri="{BB962C8B-B14F-4D97-AF65-F5344CB8AC3E}">
        <p14:creationId xmlns:p14="http://schemas.microsoft.com/office/powerpoint/2010/main" val="80672083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Shape 8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3" name="Shape 8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r>
              <a:rPr lang="en-US" dirty="0" smtClean="0"/>
              <a:t>Since embedded OS </a:t>
            </a:r>
            <a:r>
              <a:rPr lang="en-US" dirty="0" err="1" smtClean="0"/>
              <a:t>rngs</a:t>
            </a:r>
            <a:r>
              <a:rPr lang="en-US" baseline="0" dirty="0" smtClean="0"/>
              <a:t> are such an important dependency of many mitigations it’s important to look at their criteria as well.</a:t>
            </a:r>
            <a:br>
              <a:rPr lang="en-US" baseline="0" dirty="0" smtClean="0"/>
            </a:br>
            <a:r>
              <a:rPr lang="en-US" baseline="0" dirty="0" smtClean="0"/>
              <a:t/>
            </a:r>
            <a:br>
              <a:rPr lang="en-US" baseline="0" dirty="0" smtClean="0"/>
            </a:br>
            <a:r>
              <a:rPr lang="en-US" baseline="0" dirty="0" smtClean="0"/>
              <a:t>Here too we should focus on low resource pressure by using lightweight cryptographic schemes and primitives.</a:t>
            </a:r>
            <a:br>
              <a:rPr lang="en-US" baseline="0" dirty="0" smtClean="0"/>
            </a:br>
            <a:r>
              <a:rPr lang="en-US" baseline="0" dirty="0" smtClean="0"/>
              <a:t>Secondly we need to take entropy gathering limitations into consideration, we need to have a lot of seed entropy be rapidly available upon system boot to avoid the so-called ‘boot-time entropy hole’ without slowing down system startup.</a:t>
            </a:r>
            <a:br>
              <a:rPr lang="en-US" baseline="0" dirty="0" smtClean="0"/>
            </a:br>
            <a:r>
              <a:rPr lang="en-US" baseline="0" dirty="0" smtClean="0"/>
              <a:t>We also should avoid constant runtime polling for additional entropy because of the power consumption.</a:t>
            </a:r>
            <a:br>
              <a:rPr lang="en-US" baseline="0" dirty="0" smtClean="0"/>
            </a:br>
            <a:r>
              <a:rPr lang="en-US" baseline="0" dirty="0" smtClean="0"/>
              <a:t>And finally we need to use non-domain specific entropy sources, so no reliance on sensor values, accelerometer readings or other sources that aren’t more or less universally present.</a:t>
            </a:r>
            <a:endParaRPr dirty="0"/>
          </a:p>
        </p:txBody>
      </p:sp>
    </p:spTree>
    <p:extLst>
      <p:ext uri="{BB962C8B-B14F-4D97-AF65-F5344CB8AC3E}">
        <p14:creationId xmlns:p14="http://schemas.microsoft.com/office/powerpoint/2010/main" val="322601434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
        <p:cNvGrpSpPr/>
        <p:nvPr/>
      </p:nvGrpSpPr>
      <p:grpSpPr>
        <a:xfrm>
          <a:off x="0" y="0"/>
          <a:ext cx="0" cy="0"/>
          <a:chOff x="0" y="0"/>
          <a:chExt cx="0" cy="0"/>
        </a:xfrm>
      </p:grpSpPr>
      <p:sp>
        <p:nvSpPr>
          <p:cNvPr id="70" name="Shape 7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1" name="Shape 7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r>
              <a:rPr lang="en-US" dirty="0" smtClean="0"/>
              <a:t>And this brings me to the final part of my talk:</a:t>
            </a:r>
            <a:r>
              <a:rPr lang="en-US" baseline="0" dirty="0" smtClean="0"/>
              <a:t> a discussion of </a:t>
            </a:r>
            <a:r>
              <a:rPr lang="en-US" baseline="0" dirty="0" err="1" smtClean="0"/>
              <a:t>uArmor</a:t>
            </a:r>
            <a:r>
              <a:rPr lang="en-US" baseline="0" dirty="0" smtClean="0"/>
              <a:t>.</a:t>
            </a:r>
            <a:endParaRPr dirty="0"/>
          </a:p>
        </p:txBody>
      </p:sp>
    </p:spTree>
    <p:extLst>
      <p:ext uri="{BB962C8B-B14F-4D97-AF65-F5344CB8AC3E}">
        <p14:creationId xmlns:p14="http://schemas.microsoft.com/office/powerpoint/2010/main" val="213102751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Shape 8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3" name="Shape 8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r>
              <a:rPr lang="en-US" dirty="0" err="1" smtClean="0"/>
              <a:t>uArmor</a:t>
            </a:r>
            <a:r>
              <a:rPr lang="en-US" dirty="0" smtClean="0"/>
              <a:t> is a deeply embedded mitigation baseline I designed</a:t>
            </a:r>
            <a:r>
              <a:rPr lang="en-US" baseline="0" dirty="0" smtClean="0"/>
              <a:t> to meet the criteria we just discussed. It consists of </a:t>
            </a:r>
            <a:r>
              <a:rPr lang="en-US" baseline="0" dirty="0" err="1" smtClean="0"/>
              <a:t>uESP</a:t>
            </a:r>
            <a:r>
              <a:rPr lang="en-US" baseline="0" dirty="0" smtClean="0"/>
              <a:t>, </a:t>
            </a:r>
            <a:r>
              <a:rPr lang="en-US" baseline="0" dirty="0" err="1" smtClean="0"/>
              <a:t>uScramble</a:t>
            </a:r>
            <a:r>
              <a:rPr lang="en-US" baseline="0" dirty="0" smtClean="0"/>
              <a:t> to act as a replacement for ASLR, </a:t>
            </a:r>
            <a:r>
              <a:rPr lang="en-US" baseline="0" dirty="0" err="1" smtClean="0"/>
              <a:t>uSSP</a:t>
            </a:r>
            <a:r>
              <a:rPr lang="en-US" baseline="0" dirty="0" smtClean="0"/>
              <a:t> and a tiny OS RNG named </a:t>
            </a:r>
            <a:r>
              <a:rPr lang="en-US" baseline="0" dirty="0" err="1" smtClean="0"/>
              <a:t>uRNG</a:t>
            </a:r>
            <a:r>
              <a:rPr lang="en-US" baseline="0" dirty="0" smtClean="0"/>
              <a:t>.</a:t>
            </a:r>
            <a:br>
              <a:rPr lang="en-US" baseline="0" dirty="0" smtClean="0"/>
            </a:br>
            <a:r>
              <a:rPr lang="en-US" baseline="0" dirty="0" smtClean="0"/>
              <a:t/>
            </a:r>
            <a:br>
              <a:rPr lang="en-US" baseline="0" dirty="0" smtClean="0"/>
            </a:br>
            <a:r>
              <a:rPr lang="en-US" baseline="0" dirty="0" smtClean="0"/>
              <a:t>It’s intended for systems with either a Harvard CPU or a von Neumann one with hardware </a:t>
            </a:r>
            <a:r>
              <a:rPr lang="en-US" baseline="0" dirty="0" err="1" smtClean="0"/>
              <a:t>esp</a:t>
            </a:r>
            <a:r>
              <a:rPr lang="en-US" baseline="0" dirty="0" smtClean="0"/>
              <a:t> support which run either a single-address space RTOS or are bare metal.</a:t>
            </a:r>
            <a:br>
              <a:rPr lang="en-US" baseline="0" dirty="0" smtClean="0"/>
            </a:br>
            <a:r>
              <a:rPr lang="en-US" baseline="0" dirty="0" smtClean="0"/>
              <a:t/>
            </a:r>
            <a:br>
              <a:rPr lang="en-US" baseline="0" dirty="0" smtClean="0"/>
            </a:br>
            <a:r>
              <a:rPr lang="en-US" baseline="0" dirty="0" smtClean="0"/>
              <a:t>The attacker model it’s intended to guard against are remote attackers seeking to carry out control-flow hijacking attacks, so no attackers with physical access or the like.</a:t>
            </a:r>
            <a:r>
              <a:rPr lang="en-US" baseline="0" smtClean="0"/>
              <a:t/>
            </a:r>
            <a:br>
              <a:rPr lang="en-US" baseline="0" smtClean="0"/>
            </a:br>
            <a:endParaRPr dirty="0"/>
          </a:p>
        </p:txBody>
      </p:sp>
    </p:spTree>
    <p:extLst>
      <p:ext uri="{BB962C8B-B14F-4D97-AF65-F5344CB8AC3E}">
        <p14:creationId xmlns:p14="http://schemas.microsoft.com/office/powerpoint/2010/main" val="395598907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Shape 12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8" name="Shape 12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r>
              <a:rPr lang="en-US" dirty="0" smtClean="0"/>
              <a:t>I implemented a proof of concept on a representative platform consisting of a </a:t>
            </a:r>
            <a:r>
              <a:rPr lang="en-US" dirty="0" err="1" smtClean="0"/>
              <a:t>texas</a:t>
            </a:r>
            <a:r>
              <a:rPr lang="en-US" baseline="0" dirty="0" smtClean="0"/>
              <a:t> instruments ARM Cortex-M3 microcontroller running the Zephyr RTOS.</a:t>
            </a:r>
            <a:endParaRPr dirty="0"/>
          </a:p>
        </p:txBody>
      </p:sp>
    </p:spTree>
    <p:extLst>
      <p:ext uri="{BB962C8B-B14F-4D97-AF65-F5344CB8AC3E}">
        <p14:creationId xmlns:p14="http://schemas.microsoft.com/office/powerpoint/2010/main" val="33488284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Shape 12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8" name="Shape 12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It’s also not about high-end embedded operating systems with real-time properties such as real time </a:t>
            </a:r>
            <a:r>
              <a:rPr lang="en-US" dirty="0" err="1" smtClean="0"/>
              <a:t>linux</a:t>
            </a:r>
            <a:r>
              <a:rPr lang="en-US" dirty="0" smtClean="0"/>
              <a:t>, </a:t>
            </a:r>
            <a:r>
              <a:rPr lang="en-US" dirty="0" err="1" smtClean="0"/>
              <a:t>xenomai</a:t>
            </a:r>
            <a:r>
              <a:rPr lang="en-US" dirty="0" smtClean="0"/>
              <a:t> or QNX.</a:t>
            </a:r>
            <a:endParaRPr dirty="0"/>
          </a:p>
        </p:txBody>
      </p:sp>
    </p:spTree>
    <p:extLst>
      <p:ext uri="{BB962C8B-B14F-4D97-AF65-F5344CB8AC3E}">
        <p14:creationId xmlns:p14="http://schemas.microsoft.com/office/powerpoint/2010/main" val="385090498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Shape 8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3" name="Shape 8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The first component is</a:t>
            </a:r>
            <a:r>
              <a:rPr lang="en-US" baseline="0" dirty="0" smtClean="0"/>
              <a:t> </a:t>
            </a:r>
            <a:r>
              <a:rPr lang="en-US" baseline="0" dirty="0" err="1" smtClean="0"/>
              <a:t>uESP</a:t>
            </a:r>
            <a:r>
              <a:rPr lang="en-US" baseline="0" dirty="0" smtClean="0"/>
              <a:t> which uses the MPU to enforce ESP by making data non-executable and code read-only among other permission settings as shown in the table on the left.</a:t>
            </a:r>
            <a:br>
              <a:rPr lang="en-US" baseline="0" dirty="0" smtClean="0"/>
            </a:br>
            <a:r>
              <a:rPr lang="en-US" baseline="0" dirty="0" smtClean="0"/>
              <a:t/>
            </a:r>
            <a:br>
              <a:rPr lang="en-US" baseline="0" dirty="0" smtClean="0"/>
            </a:br>
            <a:r>
              <a:rPr lang="en-US" baseline="0" dirty="0" smtClean="0"/>
              <a:t>It ensures the stack grows away from the data for safety reasons and limits the code-reuse surface by making sensitive code areas non-executable after running to prevent so-called return-to-bootloader style attacks.</a:t>
            </a:r>
            <a:br>
              <a:rPr lang="en-US" baseline="0" dirty="0" smtClean="0"/>
            </a:br>
            <a:r>
              <a:rPr lang="en-US" baseline="0" dirty="0" smtClean="0"/>
              <a:t>Finally it locks down the MPU and system control block in order to prevent MPU disabling and SCB meddling by the attacker.</a:t>
            </a:r>
            <a:endParaRPr dirty="0"/>
          </a:p>
        </p:txBody>
      </p:sp>
    </p:spTree>
    <p:extLst>
      <p:ext uri="{BB962C8B-B14F-4D97-AF65-F5344CB8AC3E}">
        <p14:creationId xmlns:p14="http://schemas.microsoft.com/office/powerpoint/2010/main" val="256751558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Shape 8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3" name="Shape 8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r>
              <a:rPr lang="en-US" dirty="0" smtClean="0"/>
              <a:t>The second component is </a:t>
            </a:r>
            <a:r>
              <a:rPr lang="en-US" dirty="0" err="1" smtClean="0"/>
              <a:t>uScramble</a:t>
            </a:r>
            <a:r>
              <a:rPr lang="en-US" baseline="0" dirty="0" smtClean="0"/>
              <a:t> which seeks to offer an alternative for ASLR that does not need virtual memory.</a:t>
            </a:r>
            <a:br>
              <a:rPr lang="en-US" baseline="0" dirty="0" smtClean="0"/>
            </a:br>
            <a:r>
              <a:rPr lang="en-US" baseline="0" dirty="0" smtClean="0"/>
              <a:t>Essentially ASLR is one strategy among many in the field of software diversification where we can decide </a:t>
            </a:r>
            <a:r>
              <a:rPr lang="en-US" i="1" baseline="0" dirty="0" smtClean="0"/>
              <a:t>when</a:t>
            </a:r>
            <a:r>
              <a:rPr lang="en-US" i="0" baseline="0" dirty="0" smtClean="0"/>
              <a:t> and </a:t>
            </a:r>
            <a:r>
              <a:rPr lang="en-US" i="1" baseline="0" dirty="0" smtClean="0"/>
              <a:t>what</a:t>
            </a:r>
            <a:r>
              <a:rPr lang="en-US" i="0" baseline="0" dirty="0" smtClean="0"/>
              <a:t> to diversify.</a:t>
            </a:r>
            <a:br>
              <a:rPr lang="en-US" i="0" baseline="0" dirty="0" smtClean="0"/>
            </a:br>
            <a:r>
              <a:rPr lang="en-US" i="0" baseline="0" dirty="0" err="1" smtClean="0"/>
              <a:t>uScramble</a:t>
            </a:r>
            <a:r>
              <a:rPr lang="en-US" i="0" baseline="0" dirty="0" smtClean="0"/>
              <a:t> is a hybrid compile and update time solution which is integrated in the firmware generation process as part of the compiler as seen on the left and generates a per-device different firmware image during </a:t>
            </a:r>
            <a:r>
              <a:rPr lang="en-US" i="0" baseline="0" dirty="0" err="1" smtClean="0"/>
              <a:t>intial</a:t>
            </a:r>
            <a:r>
              <a:rPr lang="en-US" i="0" baseline="0" dirty="0" smtClean="0"/>
              <a:t> firmware loading and subsequent updates.</a:t>
            </a:r>
            <a:br>
              <a:rPr lang="en-US" i="0" baseline="0" dirty="0" smtClean="0"/>
            </a:br>
            <a:r>
              <a:rPr lang="en-US" i="0" baseline="0" dirty="0" smtClean="0"/>
              <a:t/>
            </a:r>
            <a:br>
              <a:rPr lang="en-US" i="0" baseline="0" dirty="0" smtClean="0"/>
            </a:br>
            <a:r>
              <a:rPr lang="en-US" i="0" baseline="0" dirty="0" smtClean="0"/>
              <a:t>The benefits here are limited overhead because all diversification is done outside of runtime or </a:t>
            </a:r>
            <a:r>
              <a:rPr lang="en-US" i="0" baseline="0" dirty="0" err="1" smtClean="0"/>
              <a:t>boottime</a:t>
            </a:r>
            <a:r>
              <a:rPr lang="en-US" i="0" baseline="0" dirty="0" smtClean="0"/>
              <a:t> phases. We also don’t need virtual memory which is a major boon for deeply embedded systems and it works on the source-code so it is platform independent and transparent to developers.</a:t>
            </a:r>
            <a:endParaRPr dirty="0"/>
          </a:p>
        </p:txBody>
      </p:sp>
    </p:spTree>
    <p:extLst>
      <p:ext uri="{BB962C8B-B14F-4D97-AF65-F5344CB8AC3E}">
        <p14:creationId xmlns:p14="http://schemas.microsoft.com/office/powerpoint/2010/main" val="244467282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Shape 8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3" name="Shape 8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r>
              <a:rPr lang="en-US" dirty="0" smtClean="0"/>
              <a:t>The code diversification of </a:t>
            </a:r>
            <a:r>
              <a:rPr lang="en-US" dirty="0" err="1" smtClean="0"/>
              <a:t>uScramble</a:t>
            </a:r>
            <a:r>
              <a:rPr lang="en-US" dirty="0" smtClean="0"/>
              <a:t> is implemented in LLVM as a series of passes. There are three transformations being function reordering, dead code insertion and register preservation reordering.</a:t>
            </a:r>
            <a:br>
              <a:rPr lang="en-US" dirty="0" smtClean="0"/>
            </a:br>
            <a:r>
              <a:rPr lang="en-US" dirty="0" smtClean="0"/>
              <a:t>The</a:t>
            </a:r>
            <a:r>
              <a:rPr lang="en-US" baseline="0" dirty="0" smtClean="0"/>
              <a:t> randomization is fine-grained because unlike ASLR it randomizes gadgets with respect to the image base, with respect to the function base and functions with respect to </a:t>
            </a:r>
            <a:r>
              <a:rPr lang="en-US" baseline="0" dirty="0" err="1" smtClean="0"/>
              <a:t>eachother</a:t>
            </a:r>
            <a:r>
              <a:rPr lang="en-US" baseline="0" dirty="0" smtClean="0"/>
              <a:t>. It also randomizes the order of so-called register preserving code.</a:t>
            </a:r>
            <a:br>
              <a:rPr lang="en-US" baseline="0" dirty="0" smtClean="0"/>
            </a:br>
            <a:r>
              <a:rPr lang="en-US" baseline="0" dirty="0" smtClean="0"/>
              <a:t/>
            </a:r>
            <a:br>
              <a:rPr lang="en-US" baseline="0" dirty="0" smtClean="0"/>
            </a:br>
            <a:r>
              <a:rPr lang="en-US" baseline="0" dirty="0" smtClean="0"/>
              <a:t>This fine-grained nature means memory objects are </a:t>
            </a:r>
            <a:r>
              <a:rPr lang="en-US" baseline="0" dirty="0" err="1" smtClean="0"/>
              <a:t>decorrelated</a:t>
            </a:r>
            <a:r>
              <a:rPr lang="en-US" baseline="0" dirty="0" smtClean="0"/>
              <a:t> which reduces the impact of information leaks and </a:t>
            </a:r>
            <a:r>
              <a:rPr lang="en-US" baseline="0" dirty="0" err="1" smtClean="0"/>
              <a:t>bruteforce</a:t>
            </a:r>
            <a:r>
              <a:rPr lang="en-US" baseline="0" dirty="0" smtClean="0"/>
              <a:t> attacks.</a:t>
            </a:r>
            <a:endParaRPr dirty="0"/>
          </a:p>
        </p:txBody>
      </p:sp>
    </p:spTree>
    <p:extLst>
      <p:ext uri="{BB962C8B-B14F-4D97-AF65-F5344CB8AC3E}">
        <p14:creationId xmlns:p14="http://schemas.microsoft.com/office/powerpoint/2010/main" val="109310469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Here you can see the </a:t>
            </a:r>
            <a:r>
              <a:rPr lang="en-US" dirty="0" err="1" smtClean="0"/>
              <a:t>uScramble</a:t>
            </a:r>
            <a:r>
              <a:rPr lang="en-US" dirty="0" smtClean="0"/>
              <a:t> transformations.</a:t>
            </a:r>
            <a:r>
              <a:rPr lang="en-US" baseline="0" dirty="0" smtClean="0"/>
              <a:t> The first one is function reordering which shuffles around the order in which functions are laid out in the firmware image.</a:t>
            </a:r>
            <a:br>
              <a:rPr lang="en-US" baseline="0" dirty="0" smtClean="0"/>
            </a:br>
            <a:r>
              <a:rPr lang="en-US" baseline="0" dirty="0" smtClean="0"/>
              <a:t>In this manner the offsets of functions with respect to the image base are randomized.</a:t>
            </a:r>
            <a:br>
              <a:rPr lang="en-US" baseline="0" dirty="0" smtClean="0"/>
            </a:br>
            <a:r>
              <a:rPr lang="en-US" baseline="0" dirty="0" smtClean="0"/>
              <a:t>Next we grow the sizes of functions with dead code insertion to randomize the gadget offsets with respect to the function base as well as functions with respect to </a:t>
            </a:r>
            <a:r>
              <a:rPr lang="en-US" baseline="0" dirty="0" err="1" smtClean="0"/>
              <a:t>eachother</a:t>
            </a:r>
            <a:r>
              <a:rPr lang="en-US" baseline="0" dirty="0" smtClean="0"/>
              <a:t>. The dead code that is inserted is a series of TRAP instructions which invoke a violation handler when executed to trap would-be attackers.</a:t>
            </a:r>
            <a:br>
              <a:rPr lang="en-US" baseline="0" dirty="0" smtClean="0"/>
            </a:br>
            <a:r>
              <a:rPr lang="en-US" baseline="0" dirty="0" smtClean="0"/>
              <a:t/>
            </a:r>
            <a:br>
              <a:rPr lang="en-US" baseline="0" dirty="0" smtClean="0"/>
            </a:br>
            <a:r>
              <a:rPr lang="en-US" baseline="0" dirty="0" smtClean="0"/>
              <a:t>Finally we randomize the order of register preservation code. This last thing we do because in code-reuse attacks such as ROP attacks many gadgets use the saving and restoring prologues and epilogues as part of register setting gadgets. By randomizing their order we break ROP chain assumptions about register layouts.</a:t>
            </a:r>
            <a:br>
              <a:rPr lang="en-US" baseline="0" dirty="0" smtClean="0"/>
            </a:br>
            <a:r>
              <a:rPr lang="en-US" baseline="0" dirty="0" smtClean="0"/>
              <a:t/>
            </a:r>
            <a:br>
              <a:rPr lang="en-US" baseline="0" dirty="0" smtClean="0"/>
            </a:br>
            <a:endParaRPr lang="en-US" dirty="0" smtClean="0"/>
          </a:p>
        </p:txBody>
      </p:sp>
    </p:spTree>
    <p:extLst>
      <p:ext uri="{BB962C8B-B14F-4D97-AF65-F5344CB8AC3E}">
        <p14:creationId xmlns:p14="http://schemas.microsoft.com/office/powerpoint/2010/main" val="148885617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Shape 8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3" name="Shape 8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r>
              <a:rPr lang="en-US" dirty="0" smtClean="0"/>
              <a:t>This brings us to </a:t>
            </a:r>
            <a:r>
              <a:rPr lang="en-US" dirty="0" err="1" smtClean="0"/>
              <a:t>uSSP</a:t>
            </a:r>
            <a:r>
              <a:rPr lang="en-US" baseline="0" dirty="0" smtClean="0"/>
              <a:t> which is relatively simple. It’s essentially the Zephyr SSP scheme but with the master canary drawn from a secure OS RNG and with a modular violation handler. This handler has several policies some of which allow for a degree of availability preservation. The first is a passive policy which simply allows the attack to continue while silently logging an alert, the second is the default Zephyr policy which invokes a fatal system error.</a:t>
            </a:r>
          </a:p>
          <a:p>
            <a:pPr lvl="0">
              <a:spcBef>
                <a:spcPts val="0"/>
              </a:spcBef>
              <a:buNone/>
            </a:pPr>
            <a:r>
              <a:rPr lang="en-US" baseline="0" dirty="0" smtClean="0"/>
              <a:t>And finally we have the option to terminate or restart the violating thread or terminate or restart the entire system.</a:t>
            </a:r>
          </a:p>
          <a:p>
            <a:pPr lvl="0">
              <a:spcBef>
                <a:spcPts val="0"/>
              </a:spcBef>
              <a:buNone/>
            </a:pPr>
            <a:r>
              <a:rPr lang="en-US" baseline="0" dirty="0" smtClean="0"/>
              <a:t>The suitability of such policies differs per device and is up to system integrators.</a:t>
            </a:r>
            <a:endParaRPr dirty="0"/>
          </a:p>
        </p:txBody>
      </p:sp>
    </p:spTree>
    <p:extLst>
      <p:ext uri="{BB962C8B-B14F-4D97-AF65-F5344CB8AC3E}">
        <p14:creationId xmlns:p14="http://schemas.microsoft.com/office/powerpoint/2010/main" val="102301484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Shape 8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3" name="Shape 8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r>
              <a:rPr lang="en-US" dirty="0" smtClean="0"/>
              <a:t>Finally this brings us to </a:t>
            </a:r>
            <a:r>
              <a:rPr lang="en-US" dirty="0" err="1" smtClean="0"/>
              <a:t>uRNG</a:t>
            </a:r>
            <a:r>
              <a:rPr lang="en-US" dirty="0" smtClean="0"/>
              <a:t> which is a </a:t>
            </a:r>
            <a:r>
              <a:rPr lang="en-US" dirty="0" err="1" smtClean="0"/>
              <a:t>keccak</a:t>
            </a:r>
            <a:r>
              <a:rPr lang="en-US" dirty="0" smtClean="0"/>
              <a:t>-based </a:t>
            </a:r>
            <a:r>
              <a:rPr lang="en-US" dirty="0" err="1" smtClean="0"/>
              <a:t>os</a:t>
            </a:r>
            <a:r>
              <a:rPr lang="en-US" dirty="0" smtClean="0"/>
              <a:t> secure random number generator. It offers a 128 bit security level and has a 25 byte internal state. It uses 1 algorithm for both entropy gathering and random number generation to limit code size and is integrated into Zephyr as a random driver.</a:t>
            </a:r>
            <a:br>
              <a:rPr lang="en-US" dirty="0" smtClean="0"/>
            </a:br>
            <a:r>
              <a:rPr lang="en-US" dirty="0" smtClean="0"/>
              <a:t/>
            </a:r>
            <a:br>
              <a:rPr lang="en-US" dirty="0" smtClean="0"/>
            </a:br>
            <a:r>
              <a:rPr lang="en-US" dirty="0" err="1" smtClean="0"/>
              <a:t>uRNG</a:t>
            </a:r>
            <a:r>
              <a:rPr lang="en-US" baseline="0" dirty="0" smtClean="0"/>
              <a:t> avoids reseed polling by linking the reseed control invocation to the PRNG output instead.</a:t>
            </a:r>
            <a:endParaRPr dirty="0"/>
          </a:p>
        </p:txBody>
      </p:sp>
    </p:spTree>
    <p:extLst>
      <p:ext uri="{BB962C8B-B14F-4D97-AF65-F5344CB8AC3E}">
        <p14:creationId xmlns:p14="http://schemas.microsoft.com/office/powerpoint/2010/main" val="335014714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Shape 8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3" name="Shape 8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r>
              <a:rPr lang="en-US" dirty="0" smtClean="0"/>
              <a:t>A very important part of </a:t>
            </a:r>
            <a:r>
              <a:rPr lang="en-US" dirty="0" err="1" smtClean="0"/>
              <a:t>uRNG</a:t>
            </a:r>
            <a:r>
              <a:rPr lang="en-US" dirty="0" smtClean="0"/>
              <a:t> is finding a non-domain specific initial entropy</a:t>
            </a:r>
            <a:r>
              <a:rPr lang="en-US" baseline="0" dirty="0" smtClean="0"/>
              <a:t> source. For this I chose to use SRAM startup values (SUVs).</a:t>
            </a:r>
            <a:br>
              <a:rPr lang="en-US" baseline="0" dirty="0" smtClean="0"/>
            </a:br>
            <a:r>
              <a:rPr lang="en-US" baseline="0" dirty="0" smtClean="0"/>
              <a:t>Essentially SRAM cells consist of two cross-coupled inverters and their SUVs are unstable during </a:t>
            </a:r>
            <a:r>
              <a:rPr lang="en-US" baseline="0" dirty="0" err="1" smtClean="0"/>
              <a:t>powerup</a:t>
            </a:r>
            <a:r>
              <a:rPr lang="en-US" baseline="0" dirty="0" smtClean="0"/>
              <a:t>, converging after a brief period.</a:t>
            </a:r>
          </a:p>
          <a:p>
            <a:r>
              <a:rPr lang="en-US" baseline="0" dirty="0" smtClean="0"/>
              <a:t>As you can see in the picture on the left, due to manufacturing differences, in some cases one inverter is significantly faster than the other leading to a biased SUV, a property commonly used in the design of physically </a:t>
            </a:r>
            <a:r>
              <a:rPr lang="en-US" baseline="0" dirty="0" err="1" smtClean="0"/>
              <a:t>unclonable</a:t>
            </a:r>
            <a:r>
              <a:rPr lang="en-US" baseline="0" dirty="0" smtClean="0"/>
              <a:t> functions.</a:t>
            </a:r>
            <a:br>
              <a:rPr lang="en-US" baseline="0" dirty="0" smtClean="0"/>
            </a:br>
            <a:r>
              <a:rPr lang="en-US" baseline="0" dirty="0" smtClean="0"/>
              <a:t>In other cases, the bias is so small that the convergence is governed by environmental noise instead making it an ideal RNG seed source.</a:t>
            </a:r>
            <a:br>
              <a:rPr lang="en-US" baseline="0" dirty="0" smtClean="0"/>
            </a:br>
            <a:r>
              <a:rPr lang="en-US" baseline="0" dirty="0" smtClean="0"/>
              <a:t>SRAM SUVs have many benefits because they are instantly available in large quantity in very early boot and they differ between devices and individual boot sessions.</a:t>
            </a:r>
            <a:br>
              <a:rPr lang="en-US" baseline="0" dirty="0" smtClean="0"/>
            </a:br>
            <a:r>
              <a:rPr lang="en-US" baseline="0" dirty="0" smtClean="0"/>
              <a:t>On top of that, SRAM is omnipresent on almost all MCUs.</a:t>
            </a:r>
            <a:endParaRPr lang="en-US" dirty="0"/>
          </a:p>
        </p:txBody>
      </p:sp>
    </p:spTree>
    <p:extLst>
      <p:ext uri="{BB962C8B-B14F-4D97-AF65-F5344CB8AC3E}">
        <p14:creationId xmlns:p14="http://schemas.microsoft.com/office/powerpoint/2010/main" val="248902538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
        <p:cNvGrpSpPr/>
        <p:nvPr/>
      </p:nvGrpSpPr>
      <p:grpSpPr>
        <a:xfrm>
          <a:off x="0" y="0"/>
          <a:ext cx="0" cy="0"/>
          <a:chOff x="0" y="0"/>
          <a:chExt cx="0" cy="0"/>
        </a:xfrm>
      </p:grpSpPr>
      <p:sp>
        <p:nvSpPr>
          <p:cNvPr id="70" name="Shape 7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1" name="Shape 7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r>
              <a:rPr lang="en-US" dirty="0" smtClean="0"/>
              <a:t>So let’s take a look at the overhead and security</a:t>
            </a:r>
            <a:r>
              <a:rPr lang="en-US" baseline="0" dirty="0" smtClean="0"/>
              <a:t> evaluation of </a:t>
            </a:r>
            <a:r>
              <a:rPr lang="en-US" baseline="0" dirty="0" err="1" smtClean="0"/>
              <a:t>uArmor</a:t>
            </a:r>
            <a:endParaRPr dirty="0"/>
          </a:p>
        </p:txBody>
      </p:sp>
    </p:spTree>
    <p:extLst>
      <p:ext uri="{BB962C8B-B14F-4D97-AF65-F5344CB8AC3E}">
        <p14:creationId xmlns:p14="http://schemas.microsoft.com/office/powerpoint/2010/main" val="325696120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Shape 8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3" name="Shape 8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marL="0" marR="0" lvl="0" indent="0" algn="l" defTabSz="457200" rtl="0" eaLnBrk="1" fontAlgn="base" latinLnBrk="0" hangingPunct="1">
              <a:lnSpc>
                <a:spcPct val="100000"/>
              </a:lnSpc>
              <a:spcBef>
                <a:spcPct val="30000"/>
              </a:spcBef>
              <a:spcAft>
                <a:spcPct val="0"/>
              </a:spcAft>
              <a:buClrTx/>
              <a:buSzTx/>
              <a:buFontTx/>
              <a:buNone/>
              <a:tabLst/>
              <a:defRPr/>
            </a:pPr>
            <a:r>
              <a:rPr lang="en-US" dirty="0" smtClean="0"/>
              <a:t>I evaluated code, data, memory and runtime overhead of </a:t>
            </a:r>
            <a:r>
              <a:rPr lang="en-US" baseline="0" dirty="0" err="1" smtClean="0"/>
              <a:t>uArmor</a:t>
            </a:r>
            <a:r>
              <a:rPr lang="en-US" baseline="0" dirty="0" smtClean="0"/>
              <a:t> against a mix of representative </a:t>
            </a:r>
            <a:r>
              <a:rPr lang="en-US" baseline="0" dirty="0" err="1" smtClean="0"/>
              <a:t>IoT</a:t>
            </a:r>
            <a:r>
              <a:rPr lang="en-US" baseline="0" dirty="0" smtClean="0"/>
              <a:t> sample applications and an industry benchmarking suite named </a:t>
            </a:r>
            <a:r>
              <a:rPr lang="en-US" baseline="0" dirty="0" err="1" smtClean="0"/>
              <a:t>TACLeBench</a:t>
            </a:r>
            <a:endParaRPr lang="en-US" dirty="0" smtClean="0"/>
          </a:p>
          <a:p>
            <a:r>
              <a:rPr lang="en-US" dirty="0" smtClean="0"/>
              <a:t>The overhead with</a:t>
            </a:r>
            <a:r>
              <a:rPr lang="en-US" baseline="0" dirty="0" smtClean="0"/>
              <a:t> respect to total device resources was less than or equal to 5% for code size and less than 1% for all other metrics, thus meeting our goals.</a:t>
            </a:r>
            <a:br>
              <a:rPr lang="en-US" baseline="0" dirty="0" smtClean="0"/>
            </a:br>
            <a:r>
              <a:rPr lang="en-US" baseline="0" dirty="0" smtClean="0"/>
              <a:t>And it is also worth noting that </a:t>
            </a:r>
            <a:r>
              <a:rPr lang="en-US" baseline="0" dirty="0" err="1" smtClean="0"/>
              <a:t>uRNG</a:t>
            </a:r>
            <a:r>
              <a:rPr lang="en-US" baseline="0" dirty="0" smtClean="0"/>
              <a:t> outperforms prior embedded PRNG work as seen in the table on the left.</a:t>
            </a:r>
            <a:endParaRPr lang="en-US" dirty="0" smtClean="0"/>
          </a:p>
          <a:p>
            <a:pPr lvl="0">
              <a:spcBef>
                <a:spcPts val="0"/>
              </a:spcBef>
              <a:buNone/>
            </a:pPr>
            <a:endParaRPr dirty="0"/>
          </a:p>
        </p:txBody>
      </p:sp>
    </p:spTree>
    <p:extLst>
      <p:ext uri="{BB962C8B-B14F-4D97-AF65-F5344CB8AC3E}">
        <p14:creationId xmlns:p14="http://schemas.microsoft.com/office/powerpoint/2010/main" val="344041847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Shape 8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3" name="Shape 8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r>
              <a:rPr lang="en-US" dirty="0" smtClean="0"/>
              <a:t>When it comes to the</a:t>
            </a:r>
            <a:r>
              <a:rPr lang="en-US" baseline="0" dirty="0" smtClean="0"/>
              <a:t> security of </a:t>
            </a:r>
            <a:r>
              <a:rPr lang="en-US" baseline="0" dirty="0" err="1" smtClean="0"/>
              <a:t>uScramble</a:t>
            </a:r>
            <a:r>
              <a:rPr lang="en-US" baseline="0" dirty="0" smtClean="0"/>
              <a:t> I performed a coverage analysis where I generated 1000 firmware variants for each benchmark and harvested their ROP gadgets.</a:t>
            </a:r>
          </a:p>
          <a:p>
            <a:pPr lvl="0">
              <a:spcBef>
                <a:spcPts val="0"/>
              </a:spcBef>
              <a:buNone/>
            </a:pPr>
            <a:r>
              <a:rPr lang="en-US" baseline="0" dirty="0" smtClean="0"/>
              <a:t>I then determined their gadget survival rates, which indicates in how many other firmware images a given gadget lives at the same address, and found that the maximum average gadget survival rate was 10.15%.</a:t>
            </a:r>
            <a:br>
              <a:rPr lang="en-US" baseline="0" dirty="0" smtClean="0"/>
            </a:br>
            <a:r>
              <a:rPr lang="en-US" baseline="0" dirty="0" smtClean="0"/>
              <a:t/>
            </a:r>
            <a:br>
              <a:rPr lang="en-US" baseline="0" dirty="0" smtClean="0"/>
            </a:br>
            <a:r>
              <a:rPr lang="en-US" baseline="0" dirty="0" smtClean="0"/>
              <a:t>This is pretty good at reducing attack scalability considering code reuse attacks are complicated by factors such as payload length and firmware complexity as well as the fine-grained nature of </a:t>
            </a:r>
            <a:r>
              <a:rPr lang="en-US" baseline="0" dirty="0" err="1" smtClean="0"/>
              <a:t>uScramble’s</a:t>
            </a:r>
            <a:r>
              <a:rPr lang="en-US" baseline="0" dirty="0" smtClean="0"/>
              <a:t> randomization.</a:t>
            </a:r>
            <a:endParaRPr dirty="0"/>
          </a:p>
        </p:txBody>
      </p:sp>
    </p:spTree>
    <p:extLst>
      <p:ext uri="{BB962C8B-B14F-4D97-AF65-F5344CB8AC3E}">
        <p14:creationId xmlns:p14="http://schemas.microsoft.com/office/powerpoint/2010/main" val="5562291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Shape 12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8" name="Shape 12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marL="0" marR="0" lvl="0" indent="0" algn="l" defTabSz="914217" rtl="0" eaLnBrk="1" fontAlgn="auto" latinLnBrk="0" hangingPunct="1">
              <a:lnSpc>
                <a:spcPct val="100000"/>
              </a:lnSpc>
              <a:spcBef>
                <a:spcPts val="0"/>
              </a:spcBef>
              <a:spcAft>
                <a:spcPts val="0"/>
              </a:spcAft>
              <a:buClrTx/>
              <a:buSzTx/>
              <a:buFontTx/>
              <a:buNone/>
              <a:tabLst/>
              <a:defRPr/>
            </a:pPr>
            <a:r>
              <a:rPr lang="en-US" dirty="0" smtClean="0"/>
              <a:t>What this talk is about is</a:t>
            </a:r>
            <a:r>
              <a:rPr lang="en-US" baseline="0" dirty="0" smtClean="0"/>
              <a:t> small real-time operating systems running on heavily constrained deeply embedded systems such as radios, </a:t>
            </a:r>
            <a:r>
              <a:rPr lang="en-US" baseline="0" dirty="0" err="1" smtClean="0"/>
              <a:t>smartlocks</a:t>
            </a:r>
            <a:r>
              <a:rPr lang="en-US" baseline="0" dirty="0" smtClean="0"/>
              <a:t>, ECUs, PLCs and </a:t>
            </a:r>
            <a:r>
              <a:rPr lang="en-US" baseline="0" dirty="0" err="1" smtClean="0"/>
              <a:t>IoT</a:t>
            </a:r>
            <a:r>
              <a:rPr lang="en-US" baseline="0" dirty="0" smtClean="0"/>
              <a:t> devices.</a:t>
            </a:r>
            <a:endParaRPr lang="en-US" dirty="0" smtClean="0"/>
          </a:p>
        </p:txBody>
      </p:sp>
    </p:spTree>
    <p:extLst>
      <p:ext uri="{BB962C8B-B14F-4D97-AF65-F5344CB8AC3E}">
        <p14:creationId xmlns:p14="http://schemas.microsoft.com/office/powerpoint/2010/main" val="292042747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Shape 8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3" name="Shape 8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Finally,</a:t>
            </a:r>
            <a:r>
              <a:rPr lang="en-US" baseline="0" dirty="0" smtClean="0"/>
              <a:t> for </a:t>
            </a:r>
            <a:r>
              <a:rPr lang="en-US" baseline="0" dirty="0" err="1" smtClean="0"/>
              <a:t>uRNG</a:t>
            </a:r>
            <a:r>
              <a:rPr lang="en-US" baseline="0" dirty="0" smtClean="0"/>
              <a:t> we know Keccak is well-analyzed in terms of cryptanalysis as it is the core of SHA3 among other things. </a:t>
            </a:r>
            <a:br>
              <a:rPr lang="en-US" baseline="0" dirty="0" smtClean="0"/>
            </a:br>
            <a:r>
              <a:rPr lang="en-US" baseline="0" dirty="0" smtClean="0"/>
              <a:t>When it comes to state recovery attacks we ensured </a:t>
            </a:r>
            <a:r>
              <a:rPr lang="en-US" baseline="0" dirty="0" err="1" smtClean="0"/>
              <a:t>uRNG</a:t>
            </a:r>
            <a:r>
              <a:rPr lang="en-US" baseline="0" dirty="0" smtClean="0"/>
              <a:t> reseeds at least every 1 GB of output to meet the required 32 GB bound and while active attacks are out of scope here </a:t>
            </a:r>
            <a:r>
              <a:rPr lang="en-US" baseline="0" dirty="0" err="1" smtClean="0"/>
              <a:t>uRNG</a:t>
            </a:r>
            <a:r>
              <a:rPr lang="en-US" baseline="0" dirty="0" smtClean="0"/>
              <a:t> can be configured to reseed every 2 KB of output to meet this metric as well.</a:t>
            </a:r>
            <a:br>
              <a:rPr lang="en-US" baseline="0" dirty="0" smtClean="0"/>
            </a:br>
            <a:r>
              <a:rPr lang="en-US" baseline="0" dirty="0" smtClean="0"/>
              <a:t/>
            </a:r>
            <a:br>
              <a:rPr lang="en-US" baseline="0" dirty="0" smtClean="0"/>
            </a:br>
            <a:r>
              <a:rPr lang="en-US" baseline="0" dirty="0" err="1" smtClean="0"/>
              <a:t>uRNG</a:t>
            </a:r>
            <a:r>
              <a:rPr lang="en-US" baseline="0" dirty="0" smtClean="0"/>
              <a:t> does not suffer from a so-called boot time entropy hole because all initial entropy is available at once in SRAM at very early boot which is a great plus point.</a:t>
            </a:r>
            <a:endParaRPr lang="en-US" dirty="0" smtClean="0"/>
          </a:p>
          <a:p>
            <a:pPr lvl="0">
              <a:spcBef>
                <a:spcPts val="0"/>
              </a:spcBef>
              <a:buNone/>
            </a:pPr>
            <a:endParaRPr dirty="0"/>
          </a:p>
        </p:txBody>
      </p:sp>
    </p:spTree>
    <p:extLst>
      <p:ext uri="{BB962C8B-B14F-4D97-AF65-F5344CB8AC3E}">
        <p14:creationId xmlns:p14="http://schemas.microsoft.com/office/powerpoint/2010/main" val="385634104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Shape 8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3" name="Shape 8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It is important to note, however, that the suitability of SRAM for RNG seeding depends on the chip. In</a:t>
            </a:r>
            <a:r>
              <a:rPr lang="en-US" baseline="0" dirty="0" smtClean="0"/>
              <a:t> our case we need at least two times as many bits of entropy as the desired security strength, which is quite feasible considering prior work has indicated that the average SRAM entropy is 5% of the total SRAM size. But there are some edge cases such as 1.2% (corresponding to 100 bits) for the PIC16F microcontrollers for example.</a:t>
            </a:r>
            <a:br>
              <a:rPr lang="en-US" baseline="0" dirty="0" smtClean="0"/>
            </a:br>
            <a:r>
              <a:rPr lang="en-US" baseline="0" dirty="0" smtClean="0"/>
              <a:t/>
            </a:r>
            <a:br>
              <a:rPr lang="en-US" baseline="0" dirty="0" smtClean="0"/>
            </a:br>
            <a:r>
              <a:rPr lang="en-US" baseline="0" dirty="0" smtClean="0"/>
              <a:t>We also need to keep in mind that SRAM is slightly contaminated by the time it is used due to memory usage so we need to harvest it in very early boot and limit stack usage before that.</a:t>
            </a:r>
            <a:br>
              <a:rPr lang="en-US" baseline="0" dirty="0" smtClean="0"/>
            </a:br>
            <a:r>
              <a:rPr lang="en-US" baseline="0" dirty="0" smtClean="0"/>
              <a:t/>
            </a:r>
            <a:br>
              <a:rPr lang="en-US" baseline="0" dirty="0" smtClean="0"/>
            </a:br>
            <a:r>
              <a:rPr lang="en-US" baseline="0" dirty="0" smtClean="0"/>
              <a:t>Finally there’s the risk of memory retention which has been found to be minimal at normal ambient temperatures but shows a clear loss of entropy in cold environments for some chips. To limit the danger of this it is recommended to do a full SRAM reset between power cycles.</a:t>
            </a:r>
            <a:endParaRPr dirty="0"/>
          </a:p>
        </p:txBody>
      </p:sp>
    </p:spTree>
    <p:extLst>
      <p:ext uri="{BB962C8B-B14F-4D97-AF65-F5344CB8AC3E}">
        <p14:creationId xmlns:p14="http://schemas.microsoft.com/office/powerpoint/2010/main" val="34592363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
        <p:cNvGrpSpPr/>
        <p:nvPr/>
      </p:nvGrpSpPr>
      <p:grpSpPr>
        <a:xfrm>
          <a:off x="0" y="0"/>
          <a:ext cx="0" cy="0"/>
          <a:chOff x="0" y="0"/>
          <a:chExt cx="0" cy="0"/>
        </a:xfrm>
      </p:grpSpPr>
      <p:sp>
        <p:nvSpPr>
          <p:cNvPr id="70" name="Shape 7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1" name="Shape 7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r>
              <a:rPr lang="en-US" dirty="0" smtClean="0"/>
              <a:t>And this brings us to the limitations, conclusions and future work.</a:t>
            </a:r>
            <a:endParaRPr dirty="0"/>
          </a:p>
        </p:txBody>
      </p:sp>
    </p:spTree>
    <p:extLst>
      <p:ext uri="{BB962C8B-B14F-4D97-AF65-F5344CB8AC3E}">
        <p14:creationId xmlns:p14="http://schemas.microsoft.com/office/powerpoint/2010/main" val="49383296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Shape 8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3" name="Shape 8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r>
              <a:rPr lang="en-US" dirty="0" err="1" smtClean="0"/>
              <a:t>uArmor</a:t>
            </a:r>
            <a:r>
              <a:rPr lang="en-US" baseline="0" dirty="0" smtClean="0"/>
              <a:t> is intended as a first step towards a better exploit mitigation situation in deeply embedded systems but is of course not perfect.</a:t>
            </a:r>
            <a:br>
              <a:rPr lang="en-US" baseline="0" dirty="0" smtClean="0"/>
            </a:br>
            <a:r>
              <a:rPr lang="en-US" baseline="0" dirty="0" smtClean="0"/>
              <a:t>There’s limitations around the platform because without either a Harvard CPU or von Neumann one with hardware ESP we cannot provide ESP with reasonable overhead yet.</a:t>
            </a:r>
            <a:br>
              <a:rPr lang="en-US" baseline="0" dirty="0" smtClean="0"/>
            </a:br>
            <a:r>
              <a:rPr lang="en-US" baseline="0" dirty="0" smtClean="0"/>
              <a:t/>
            </a:r>
            <a:br>
              <a:rPr lang="en-US" baseline="0" dirty="0" smtClean="0"/>
            </a:br>
            <a:r>
              <a:rPr lang="en-US" baseline="0" dirty="0" smtClean="0"/>
              <a:t>There’s also the attacker model which does not protect against local attackers or </a:t>
            </a:r>
            <a:r>
              <a:rPr lang="en-US" baseline="0" dirty="0" err="1" smtClean="0"/>
              <a:t>eg</a:t>
            </a:r>
            <a:r>
              <a:rPr lang="en-US" baseline="0" dirty="0" smtClean="0"/>
              <a:t>. data-flow attacks.</a:t>
            </a:r>
            <a:br>
              <a:rPr lang="en-US" baseline="0" dirty="0" smtClean="0"/>
            </a:br>
            <a:r>
              <a:rPr lang="en-US" baseline="0" dirty="0" smtClean="0"/>
              <a:t/>
            </a:r>
            <a:br>
              <a:rPr lang="en-US" baseline="0" dirty="0" smtClean="0"/>
            </a:br>
            <a:r>
              <a:rPr lang="en-US" baseline="0" dirty="0" smtClean="0"/>
              <a:t>And finally the diversification approach is limited in frequency (because it is restricted to compile and update-times) and coverage because it only diversifies code memory.</a:t>
            </a:r>
            <a:endParaRPr dirty="0"/>
          </a:p>
        </p:txBody>
      </p:sp>
    </p:spTree>
    <p:extLst>
      <p:ext uri="{BB962C8B-B14F-4D97-AF65-F5344CB8AC3E}">
        <p14:creationId xmlns:p14="http://schemas.microsoft.com/office/powerpoint/2010/main" val="100723871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Shape 8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3" name="Shape 8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r>
              <a:rPr lang="en-US" dirty="0" smtClean="0"/>
              <a:t>So,</a:t>
            </a:r>
            <a:r>
              <a:rPr lang="en-US" baseline="0" dirty="0" smtClean="0"/>
              <a:t> in conclusion, embedded memory corruption issues warrant serious attention. Even the smallest of embedded systems are getting increasingly connected and unsafe languages are here to stay.</a:t>
            </a:r>
            <a:br>
              <a:rPr lang="en-US" baseline="0" dirty="0" smtClean="0"/>
            </a:br>
            <a:r>
              <a:rPr lang="en-US" baseline="0" dirty="0" smtClean="0"/>
              <a:t>The current state of embedded mitigations is terrible, especially when it comes to deeply embedded / RTOS systems, a situation which is not easily fixed as we’ve seen.</a:t>
            </a:r>
          </a:p>
          <a:p>
            <a:pPr lvl="0">
              <a:spcBef>
                <a:spcPts val="0"/>
              </a:spcBef>
              <a:buNone/>
            </a:pPr>
            <a:r>
              <a:rPr lang="en-US" baseline="0" dirty="0" smtClean="0"/>
              <a:t>Here </a:t>
            </a:r>
            <a:r>
              <a:rPr lang="en-US" baseline="0" dirty="0" err="1" smtClean="0"/>
              <a:t>uArmor</a:t>
            </a:r>
            <a:r>
              <a:rPr lang="en-US" baseline="0" dirty="0" smtClean="0"/>
              <a:t> is intended as a small step forward upon which we can build.</a:t>
            </a:r>
            <a:endParaRPr dirty="0"/>
          </a:p>
        </p:txBody>
      </p:sp>
    </p:spTree>
    <p:extLst>
      <p:ext uri="{BB962C8B-B14F-4D97-AF65-F5344CB8AC3E}">
        <p14:creationId xmlns:p14="http://schemas.microsoft.com/office/powerpoint/2010/main" val="372339598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Shape 8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3" name="Shape 8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r>
              <a:rPr lang="en-US" dirty="0" smtClean="0"/>
              <a:t>With regards to future work I think there are two trajectories: a long term and a short term one.</a:t>
            </a:r>
            <a:br>
              <a:rPr lang="en-US" dirty="0" smtClean="0"/>
            </a:br>
            <a:r>
              <a:rPr lang="en-US" dirty="0" smtClean="0"/>
              <a:t>In</a:t>
            </a:r>
            <a:r>
              <a:rPr lang="en-US" baseline="0" dirty="0" smtClean="0"/>
              <a:t> the long term we need to get serious about embedded safe language adoption, the rust embedded and Tock OS projects have shown some promise here already.</a:t>
            </a:r>
            <a:br>
              <a:rPr lang="en-US" baseline="0" dirty="0" smtClean="0"/>
            </a:br>
            <a:r>
              <a:rPr lang="en-US" baseline="0" dirty="0" smtClean="0"/>
              <a:t>We also need widespread adoption of secure and scalable patching solutions.</a:t>
            </a:r>
            <a:br>
              <a:rPr lang="en-US" baseline="0" dirty="0" smtClean="0"/>
            </a:br>
            <a:r>
              <a:rPr lang="en-US" baseline="0" dirty="0" smtClean="0"/>
              <a:t/>
            </a:r>
            <a:br>
              <a:rPr lang="en-US" baseline="0" dirty="0" smtClean="0"/>
            </a:br>
            <a:r>
              <a:rPr lang="en-US" baseline="0" dirty="0" smtClean="0"/>
              <a:t>But while we are working on the long term we need short term solutions as well. The first of which is adoption of the exploit mitigation baseline I outlined for deeply embedded / RTOS systems, something Fuchsia seems to be taking seriously.</a:t>
            </a:r>
            <a:br>
              <a:rPr lang="en-US" baseline="0" dirty="0" smtClean="0"/>
            </a:br>
            <a:r>
              <a:rPr lang="en-US" baseline="0" dirty="0" smtClean="0"/>
              <a:t>We also need to move towards increased hardware dependency support for these mitigations, something we can see in modern ARM chips.</a:t>
            </a:r>
            <a:br>
              <a:rPr lang="en-US" baseline="0" dirty="0" smtClean="0"/>
            </a:br>
            <a:r>
              <a:rPr lang="en-US" baseline="0" dirty="0" smtClean="0"/>
              <a:t>And finally we need to explore our options with advanced mitigations for embedded systems such as control-flow integrity and execute-only memory.</a:t>
            </a:r>
            <a:endParaRPr dirty="0"/>
          </a:p>
        </p:txBody>
      </p:sp>
    </p:spTree>
    <p:extLst>
      <p:ext uri="{BB962C8B-B14F-4D97-AF65-F5344CB8AC3E}">
        <p14:creationId xmlns:p14="http://schemas.microsoft.com/office/powerpoint/2010/main" val="144895104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
        <p:cNvGrpSpPr/>
        <p:nvPr/>
      </p:nvGrpSpPr>
      <p:grpSpPr>
        <a:xfrm>
          <a:off x="0" y="0"/>
          <a:ext cx="0" cy="0"/>
          <a:chOff x="0" y="0"/>
          <a:chExt cx="0" cy="0"/>
        </a:xfrm>
      </p:grpSpPr>
      <p:sp>
        <p:nvSpPr>
          <p:cNvPr id="70" name="Shape 7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1" name="Shape 7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r>
              <a:rPr lang="en-US" dirty="0" smtClean="0"/>
              <a:t>And that’s it. If there are any questions I’d be glad to answer them now :)</a:t>
            </a:r>
            <a:endParaRPr dirty="0"/>
          </a:p>
        </p:txBody>
      </p:sp>
    </p:spTree>
    <p:extLst>
      <p:ext uri="{BB962C8B-B14F-4D97-AF65-F5344CB8AC3E}">
        <p14:creationId xmlns:p14="http://schemas.microsoft.com/office/powerpoint/2010/main" val="33888268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Shape 11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0" name="Shape 12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r>
              <a:rPr lang="en-US" dirty="0" smtClean="0"/>
              <a:t>So,</a:t>
            </a:r>
            <a:r>
              <a:rPr lang="en-US" baseline="0" dirty="0" smtClean="0"/>
              <a:t> what is a real-time operating system? A real-time operating system is capable of guaranteeing a response within certain time constraints, something that’s very important in safety-critical systems such as automotive or avionics.</a:t>
            </a:r>
            <a:br>
              <a:rPr lang="en-US" baseline="0" dirty="0" smtClean="0"/>
            </a:br>
            <a:r>
              <a:rPr lang="en-US" baseline="0" dirty="0" smtClean="0"/>
              <a:t>Here predictability and determinism are more important than speed. There’s varying degrees of ‘real </a:t>
            </a:r>
            <a:r>
              <a:rPr lang="en-US" baseline="0" dirty="0" err="1" smtClean="0"/>
              <a:t>timeness</a:t>
            </a:r>
            <a:r>
              <a:rPr lang="en-US" baseline="0" dirty="0" smtClean="0"/>
              <a:t>’, such as soft real time where the usefulness of results degrades after a deadline has been missed and hard real time where</a:t>
            </a:r>
            <a:br>
              <a:rPr lang="en-US" baseline="0" dirty="0" smtClean="0"/>
            </a:br>
            <a:r>
              <a:rPr lang="en-US" baseline="0" dirty="0" smtClean="0"/>
              <a:t>missing a deadline is considered a system failure.</a:t>
            </a:r>
            <a:endParaRPr dirty="0"/>
          </a:p>
        </p:txBody>
      </p:sp>
    </p:spTree>
    <p:extLst>
      <p:ext uri="{BB962C8B-B14F-4D97-AF65-F5344CB8AC3E}">
        <p14:creationId xmlns:p14="http://schemas.microsoft.com/office/powerpoint/2010/main" val="5773657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Shape 11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0" name="Shape 12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smtClean="0"/>
              <a:t>Many real-time operating systems are implemented as so-called library or </a:t>
            </a:r>
            <a:r>
              <a:rPr lang="en-US" altLang="en-US" dirty="0" err="1" smtClean="0"/>
              <a:t>unikernel</a:t>
            </a:r>
            <a:r>
              <a:rPr lang="en-US" altLang="en-US" baseline="0" dirty="0" smtClean="0"/>
              <a:t> OSes. Where the operating system is implemented as a collection of libraries which are linked together with the application code into an image loaded into a single address space. Usually there’s no program loader and system calls are implemented as function calls which saves context-switching overhead.</a:t>
            </a:r>
            <a:endParaRPr lang="en-US" altLang="en-US" dirty="0" smtClean="0"/>
          </a:p>
        </p:txBody>
      </p:sp>
    </p:spTree>
    <p:extLst>
      <p:ext uri="{BB962C8B-B14F-4D97-AF65-F5344CB8AC3E}">
        <p14:creationId xmlns:p14="http://schemas.microsoft.com/office/powerpoint/2010/main" val="31831783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
        <p:cNvGrpSpPr/>
        <p:nvPr/>
      </p:nvGrpSpPr>
      <p:grpSpPr>
        <a:xfrm>
          <a:off x="0" y="0"/>
          <a:ext cx="0" cy="0"/>
          <a:chOff x="0" y="0"/>
          <a:chExt cx="0" cy="0"/>
        </a:xfrm>
      </p:grpSpPr>
      <p:sp>
        <p:nvSpPr>
          <p:cNvPr id="70" name="Shape 7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1" name="Shape 7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r>
              <a:rPr lang="en-US" dirty="0" smtClean="0"/>
              <a:t>As you can see in the figure on the slide, in recent years there’s been a rise in the use of </a:t>
            </a:r>
            <a:r>
              <a:rPr lang="en-US" dirty="0" err="1" smtClean="0"/>
              <a:t>RTOSes</a:t>
            </a:r>
            <a:r>
              <a:rPr lang="en-US" baseline="0" dirty="0" smtClean="0"/>
              <a:t> in embedded systems compared to bare-metal systems.</a:t>
            </a:r>
            <a:endParaRPr dirty="0"/>
          </a:p>
        </p:txBody>
      </p:sp>
    </p:spTree>
    <p:extLst>
      <p:ext uri="{BB962C8B-B14F-4D97-AF65-F5344CB8AC3E}">
        <p14:creationId xmlns:p14="http://schemas.microsoft.com/office/powerpoint/2010/main" val="11384550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p:bg>
      <p:bgPr>
        <a:solidFill>
          <a:srgbClr val="1D1D1B"/>
        </a:solidFill>
        <a:effectLst/>
      </p:bgPr>
    </p:bg>
    <p:spTree>
      <p:nvGrpSpPr>
        <p:cNvPr id="1" name="Shape 9"/>
        <p:cNvGrpSpPr/>
        <p:nvPr/>
      </p:nvGrpSpPr>
      <p:grpSpPr>
        <a:xfrm>
          <a:off x="0" y="0"/>
          <a:ext cx="0" cy="0"/>
          <a:chOff x="0" y="0"/>
          <a:chExt cx="0" cy="0"/>
        </a:xfrm>
      </p:grpSpPr>
      <p:sp>
        <p:nvSpPr>
          <p:cNvPr id="10" name="Shape 10"/>
          <p:cNvSpPr/>
          <p:nvPr/>
        </p:nvSpPr>
        <p:spPr>
          <a:xfrm>
            <a:off x="3373200" y="1373150"/>
            <a:ext cx="2397300" cy="2397300"/>
          </a:xfrm>
          <a:prstGeom prst="rect">
            <a:avLst/>
          </a:prstGeom>
          <a:noFill/>
          <a:ln w="9525" cap="flat" cmpd="sng">
            <a:solidFill>
              <a:srgbClr val="FFFFFF"/>
            </a:solidFill>
            <a:prstDash val="solid"/>
            <a:miter/>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1" name="Shape 11"/>
          <p:cNvSpPr txBox="1">
            <a:spLocks noGrp="1"/>
          </p:cNvSpPr>
          <p:nvPr>
            <p:ph type="ctrTitle"/>
          </p:nvPr>
        </p:nvSpPr>
        <p:spPr>
          <a:xfrm>
            <a:off x="3457500" y="1457250"/>
            <a:ext cx="2229000" cy="2229000"/>
          </a:xfrm>
          <a:prstGeom prst="rect">
            <a:avLst/>
          </a:prstGeom>
          <a:solidFill>
            <a:srgbClr val="FFFFFF"/>
          </a:solidFill>
        </p:spPr>
        <p:txBody>
          <a:bodyPr lIns="91425" tIns="91425" rIns="91425" bIns="91425" anchor="ctr" anchorCtr="0"/>
          <a:lstStyle>
            <a:lvl1pPr lvl="0" algn="ctr">
              <a:spcBef>
                <a:spcPts val="0"/>
              </a:spcBef>
              <a:defRPr/>
            </a:lvl1pPr>
            <a:lvl2pPr lvl="1" algn="ctr">
              <a:spcBef>
                <a:spcPts val="0"/>
              </a:spcBef>
              <a:defRPr/>
            </a:lvl2pPr>
            <a:lvl3pPr lvl="2" algn="ctr">
              <a:spcBef>
                <a:spcPts val="0"/>
              </a:spcBef>
              <a:defRPr/>
            </a:lvl3pPr>
            <a:lvl4pPr lvl="3" algn="ctr">
              <a:spcBef>
                <a:spcPts val="0"/>
              </a:spcBef>
              <a:defRPr/>
            </a:lvl4pPr>
            <a:lvl5pPr lvl="4" algn="ctr">
              <a:spcBef>
                <a:spcPts val="0"/>
              </a:spcBef>
              <a:defRPr/>
            </a:lvl5pPr>
            <a:lvl6pPr lvl="5" algn="ctr">
              <a:spcBef>
                <a:spcPts val="0"/>
              </a:spcBef>
              <a:defRPr/>
            </a:lvl6pPr>
            <a:lvl7pPr lvl="6" algn="ctr">
              <a:spcBef>
                <a:spcPts val="0"/>
              </a:spcBef>
              <a:defRPr/>
            </a:lvl7pPr>
            <a:lvl8pPr lvl="7" algn="ctr">
              <a:spcBef>
                <a:spcPts val="0"/>
              </a:spcBef>
              <a:defRPr/>
            </a:lvl8pPr>
            <a:lvl9pPr lvl="8" algn="ctr">
              <a:spcBef>
                <a:spcPts val="0"/>
              </a:spcBef>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cSld name="Subtitle">
    <p:bg>
      <p:bgPr>
        <a:solidFill>
          <a:srgbClr val="1D1D1B"/>
        </a:solidFill>
        <a:effectLst/>
      </p:bgPr>
    </p:bg>
    <p:spTree>
      <p:nvGrpSpPr>
        <p:cNvPr id="1" name="Shape 12"/>
        <p:cNvGrpSpPr/>
        <p:nvPr/>
      </p:nvGrpSpPr>
      <p:grpSpPr>
        <a:xfrm>
          <a:off x="0" y="0"/>
          <a:ext cx="0" cy="0"/>
          <a:chOff x="0" y="0"/>
          <a:chExt cx="0" cy="0"/>
        </a:xfrm>
      </p:grpSpPr>
      <p:sp>
        <p:nvSpPr>
          <p:cNvPr id="13" name="Shape 13"/>
          <p:cNvSpPr txBox="1">
            <a:spLocks noGrp="1"/>
          </p:cNvSpPr>
          <p:nvPr>
            <p:ph type="ctrTitle"/>
          </p:nvPr>
        </p:nvSpPr>
        <p:spPr>
          <a:xfrm>
            <a:off x="925200" y="925200"/>
            <a:ext cx="7293300" cy="3293100"/>
          </a:xfrm>
          <a:prstGeom prst="rect">
            <a:avLst/>
          </a:prstGeom>
          <a:solidFill>
            <a:srgbClr val="00010A">
              <a:alpha val="40770"/>
            </a:srgbClr>
          </a:solidFill>
        </p:spPr>
        <p:txBody>
          <a:bodyPr lIns="91425" tIns="91425" rIns="91425" bIns="91425" anchor="ctr" anchorCtr="0"/>
          <a:lstStyle>
            <a:lvl1pPr lvl="0" algn="ctr" rtl="0">
              <a:spcBef>
                <a:spcPts val="0"/>
              </a:spcBef>
              <a:buClr>
                <a:srgbClr val="FFFFFF"/>
              </a:buClr>
              <a:defRPr>
                <a:solidFill>
                  <a:srgbClr val="FFFFFF"/>
                </a:solidFill>
              </a:defRPr>
            </a:lvl1pPr>
            <a:lvl2pPr lvl="1" algn="ctr" rtl="0">
              <a:spcBef>
                <a:spcPts val="0"/>
              </a:spcBef>
              <a:buClr>
                <a:srgbClr val="FFFFFF"/>
              </a:buClr>
              <a:defRPr>
                <a:solidFill>
                  <a:srgbClr val="FFFFFF"/>
                </a:solidFill>
              </a:defRPr>
            </a:lvl2pPr>
            <a:lvl3pPr lvl="2" algn="ctr" rtl="0">
              <a:spcBef>
                <a:spcPts val="0"/>
              </a:spcBef>
              <a:buClr>
                <a:srgbClr val="FFFFFF"/>
              </a:buClr>
              <a:defRPr>
                <a:solidFill>
                  <a:srgbClr val="FFFFFF"/>
                </a:solidFill>
              </a:defRPr>
            </a:lvl3pPr>
            <a:lvl4pPr lvl="3" algn="ctr" rtl="0">
              <a:spcBef>
                <a:spcPts val="0"/>
              </a:spcBef>
              <a:buClr>
                <a:srgbClr val="FFFFFF"/>
              </a:buClr>
              <a:defRPr>
                <a:solidFill>
                  <a:srgbClr val="FFFFFF"/>
                </a:solidFill>
              </a:defRPr>
            </a:lvl4pPr>
            <a:lvl5pPr lvl="4" algn="ctr" rtl="0">
              <a:spcBef>
                <a:spcPts val="0"/>
              </a:spcBef>
              <a:buClr>
                <a:srgbClr val="FFFFFF"/>
              </a:buClr>
              <a:defRPr>
                <a:solidFill>
                  <a:srgbClr val="FFFFFF"/>
                </a:solidFill>
              </a:defRPr>
            </a:lvl5pPr>
            <a:lvl6pPr lvl="5" algn="ctr" rtl="0">
              <a:spcBef>
                <a:spcPts val="0"/>
              </a:spcBef>
              <a:buClr>
                <a:srgbClr val="FFFFFF"/>
              </a:buClr>
              <a:defRPr>
                <a:solidFill>
                  <a:srgbClr val="FFFFFF"/>
                </a:solidFill>
              </a:defRPr>
            </a:lvl6pPr>
            <a:lvl7pPr lvl="6" algn="ctr" rtl="0">
              <a:spcBef>
                <a:spcPts val="0"/>
              </a:spcBef>
              <a:buClr>
                <a:srgbClr val="FFFFFF"/>
              </a:buClr>
              <a:defRPr>
                <a:solidFill>
                  <a:srgbClr val="FFFFFF"/>
                </a:solidFill>
              </a:defRPr>
            </a:lvl7pPr>
            <a:lvl8pPr lvl="7" algn="ctr" rtl="0">
              <a:spcBef>
                <a:spcPts val="0"/>
              </a:spcBef>
              <a:buClr>
                <a:srgbClr val="FFFFFF"/>
              </a:buClr>
              <a:defRPr>
                <a:solidFill>
                  <a:srgbClr val="FFFFFF"/>
                </a:solidFill>
              </a:defRPr>
            </a:lvl8pPr>
            <a:lvl9pPr lvl="8" algn="ctr" rtl="0">
              <a:spcBef>
                <a:spcPts val="0"/>
              </a:spcBef>
              <a:buClr>
                <a:srgbClr val="FFFFFF"/>
              </a:buClr>
              <a:defRPr>
                <a:solidFill>
                  <a:srgbClr val="FFFFFF"/>
                </a:solidFill>
              </a:defRPr>
            </a:lvl9pPr>
          </a:lstStyle>
          <a:p>
            <a:endParaRPr/>
          </a:p>
        </p:txBody>
      </p:sp>
      <p:sp>
        <p:nvSpPr>
          <p:cNvPr id="14" name="Shape 14"/>
          <p:cNvSpPr txBox="1">
            <a:spLocks noGrp="1"/>
          </p:cNvSpPr>
          <p:nvPr>
            <p:ph type="subTitle" idx="1"/>
          </p:nvPr>
        </p:nvSpPr>
        <p:spPr>
          <a:xfrm>
            <a:off x="3453950" y="2763850"/>
            <a:ext cx="2236200" cy="784800"/>
          </a:xfrm>
          <a:prstGeom prst="rect">
            <a:avLst/>
          </a:prstGeom>
        </p:spPr>
        <p:txBody>
          <a:bodyPr lIns="91425" tIns="91425" rIns="91425" bIns="91425" anchor="t" anchorCtr="0"/>
          <a:lstStyle>
            <a:lvl1pPr lvl="0" algn="ctr" rtl="0">
              <a:spcBef>
                <a:spcPts val="0"/>
              </a:spcBef>
              <a:buClr>
                <a:srgbClr val="FFFFFF"/>
              </a:buClr>
              <a:buSzPct val="100000"/>
              <a:buNone/>
              <a:defRPr sz="1000">
                <a:solidFill>
                  <a:srgbClr val="FFFFFF"/>
                </a:solidFill>
              </a:defRPr>
            </a:lvl1pPr>
            <a:lvl2pPr lvl="1" algn="ctr" rtl="0">
              <a:spcBef>
                <a:spcPts val="0"/>
              </a:spcBef>
              <a:buClr>
                <a:srgbClr val="FFFFFF"/>
              </a:buClr>
              <a:buSzPct val="100000"/>
              <a:buNone/>
              <a:defRPr sz="1000">
                <a:solidFill>
                  <a:srgbClr val="FFFFFF"/>
                </a:solidFill>
              </a:defRPr>
            </a:lvl2pPr>
            <a:lvl3pPr lvl="2" algn="ctr" rtl="0">
              <a:spcBef>
                <a:spcPts val="0"/>
              </a:spcBef>
              <a:buClr>
                <a:srgbClr val="FFFFFF"/>
              </a:buClr>
              <a:buSzPct val="100000"/>
              <a:buNone/>
              <a:defRPr sz="1000">
                <a:solidFill>
                  <a:srgbClr val="FFFFFF"/>
                </a:solidFill>
              </a:defRPr>
            </a:lvl3pPr>
            <a:lvl4pPr lvl="3" algn="ctr" rtl="0">
              <a:spcBef>
                <a:spcPts val="0"/>
              </a:spcBef>
              <a:buClr>
                <a:srgbClr val="FFFFFF"/>
              </a:buClr>
              <a:buSzPct val="100000"/>
              <a:buNone/>
              <a:defRPr sz="1000">
                <a:solidFill>
                  <a:srgbClr val="FFFFFF"/>
                </a:solidFill>
              </a:defRPr>
            </a:lvl4pPr>
            <a:lvl5pPr lvl="4" algn="ctr" rtl="0">
              <a:spcBef>
                <a:spcPts val="0"/>
              </a:spcBef>
              <a:buClr>
                <a:srgbClr val="FFFFFF"/>
              </a:buClr>
              <a:buSzPct val="100000"/>
              <a:buNone/>
              <a:defRPr sz="1000">
                <a:solidFill>
                  <a:srgbClr val="FFFFFF"/>
                </a:solidFill>
              </a:defRPr>
            </a:lvl5pPr>
            <a:lvl6pPr lvl="5" algn="ctr" rtl="0">
              <a:spcBef>
                <a:spcPts val="0"/>
              </a:spcBef>
              <a:buClr>
                <a:srgbClr val="FFFFFF"/>
              </a:buClr>
              <a:buSzPct val="100000"/>
              <a:buNone/>
              <a:defRPr sz="1000">
                <a:solidFill>
                  <a:srgbClr val="FFFFFF"/>
                </a:solidFill>
              </a:defRPr>
            </a:lvl6pPr>
            <a:lvl7pPr lvl="6" algn="ctr" rtl="0">
              <a:spcBef>
                <a:spcPts val="0"/>
              </a:spcBef>
              <a:buClr>
                <a:srgbClr val="FFFFFF"/>
              </a:buClr>
              <a:buSzPct val="100000"/>
              <a:buNone/>
              <a:defRPr sz="1000">
                <a:solidFill>
                  <a:srgbClr val="FFFFFF"/>
                </a:solidFill>
              </a:defRPr>
            </a:lvl7pPr>
            <a:lvl8pPr lvl="7" algn="ctr" rtl="0">
              <a:spcBef>
                <a:spcPts val="0"/>
              </a:spcBef>
              <a:buClr>
                <a:srgbClr val="FFFFFF"/>
              </a:buClr>
              <a:buSzPct val="100000"/>
              <a:buNone/>
              <a:defRPr sz="1000">
                <a:solidFill>
                  <a:srgbClr val="FFFFFF"/>
                </a:solidFill>
              </a:defRPr>
            </a:lvl8pPr>
            <a:lvl9pPr lvl="8" algn="ctr" rtl="0">
              <a:spcBef>
                <a:spcPts val="0"/>
              </a:spcBef>
              <a:buClr>
                <a:srgbClr val="FFFFFF"/>
              </a:buClr>
              <a:buSzPct val="100000"/>
              <a:buNone/>
              <a:defRPr sz="1000">
                <a:solidFill>
                  <a:srgbClr val="FFFFFF"/>
                </a:solidFill>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 1 column">
    <p:spTree>
      <p:nvGrpSpPr>
        <p:cNvPr id="1" name="Shape 20"/>
        <p:cNvGrpSpPr/>
        <p:nvPr/>
      </p:nvGrpSpPr>
      <p:grpSpPr>
        <a:xfrm>
          <a:off x="0" y="0"/>
          <a:ext cx="0" cy="0"/>
          <a:chOff x="0" y="0"/>
          <a:chExt cx="0" cy="0"/>
        </a:xfrm>
      </p:grpSpPr>
      <p:sp>
        <p:nvSpPr>
          <p:cNvPr id="21" name="Shape 21"/>
          <p:cNvSpPr/>
          <p:nvPr/>
        </p:nvSpPr>
        <p:spPr>
          <a:xfrm>
            <a:off x="0" y="0"/>
            <a:ext cx="4572000" cy="5143500"/>
          </a:xfrm>
          <a:prstGeom prst="rect">
            <a:avLst/>
          </a:prstGeom>
          <a:solidFill>
            <a:srgbClr val="1D1D1B"/>
          </a:solidFill>
          <a:ln>
            <a:noFill/>
          </a:ln>
        </p:spPr>
        <p:txBody>
          <a:bodyPr lIns="91425" tIns="91425" rIns="91425" bIns="91425" anchor="ctr" anchorCtr="0">
            <a:noAutofit/>
          </a:bodyPr>
          <a:lstStyle/>
          <a:p>
            <a:pPr lvl="0">
              <a:spcBef>
                <a:spcPts val="0"/>
              </a:spcBef>
              <a:buNone/>
            </a:pPr>
            <a:endParaRPr/>
          </a:p>
        </p:txBody>
      </p:sp>
      <p:sp>
        <p:nvSpPr>
          <p:cNvPr id="22" name="Shape 22"/>
          <p:cNvSpPr txBox="1">
            <a:spLocks noGrp="1"/>
          </p:cNvSpPr>
          <p:nvPr>
            <p:ph type="title"/>
          </p:nvPr>
        </p:nvSpPr>
        <p:spPr>
          <a:xfrm>
            <a:off x="5283650" y="205975"/>
            <a:ext cx="3148800" cy="857400"/>
          </a:xfrm>
          <a:prstGeom prst="rect">
            <a:avLst/>
          </a:prstGeom>
        </p:spPr>
        <p:txBody>
          <a:bodyPr lIns="91425" tIns="91425" rIns="91425" bIns="91425" anchor="b"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3" name="Shape 23"/>
          <p:cNvSpPr txBox="1">
            <a:spLocks noGrp="1"/>
          </p:cNvSpPr>
          <p:nvPr>
            <p:ph type="body" idx="1"/>
          </p:nvPr>
        </p:nvSpPr>
        <p:spPr>
          <a:xfrm>
            <a:off x="5001600" y="1425025"/>
            <a:ext cx="3712800" cy="3329100"/>
          </a:xfrm>
          <a:prstGeom prst="rect">
            <a:avLst/>
          </a:prstGeom>
        </p:spPr>
        <p:txBody>
          <a:bodyPr lIns="91425" tIns="91425" rIns="91425" bIns="91425" anchor="t" anchorCtr="0"/>
          <a:lstStyle>
            <a:lvl1pPr lvl="0">
              <a:spcBef>
                <a:spcPts val="0"/>
              </a:spcBef>
              <a:buFont typeface="Raleway"/>
              <a:defRPr>
                <a:latin typeface="Raleway"/>
                <a:ea typeface="Raleway"/>
                <a:cs typeface="Raleway"/>
                <a:sym typeface="Raleway"/>
              </a:defRPr>
            </a:lvl1pPr>
            <a:lvl2pPr lvl="1">
              <a:spcBef>
                <a:spcPts val="0"/>
              </a:spcBef>
              <a:buFont typeface="Raleway"/>
              <a:defRPr>
                <a:latin typeface="Raleway"/>
                <a:ea typeface="Raleway"/>
                <a:cs typeface="Raleway"/>
                <a:sym typeface="Raleway"/>
              </a:defRPr>
            </a:lvl2pPr>
            <a:lvl3pPr lvl="2">
              <a:spcBef>
                <a:spcPts val="0"/>
              </a:spcBef>
              <a:buFont typeface="Raleway"/>
              <a:defRPr>
                <a:latin typeface="Raleway"/>
                <a:ea typeface="Raleway"/>
                <a:cs typeface="Raleway"/>
                <a:sym typeface="Raleway"/>
              </a:defRPr>
            </a:lvl3pPr>
            <a:lvl4pPr lvl="3">
              <a:spcBef>
                <a:spcPts val="0"/>
              </a:spcBef>
              <a:buFont typeface="Raleway"/>
              <a:defRPr>
                <a:latin typeface="Raleway"/>
                <a:ea typeface="Raleway"/>
                <a:cs typeface="Raleway"/>
                <a:sym typeface="Raleway"/>
              </a:defRPr>
            </a:lvl4pPr>
            <a:lvl5pPr lvl="4">
              <a:spcBef>
                <a:spcPts val="0"/>
              </a:spcBef>
              <a:buFont typeface="Raleway"/>
              <a:defRPr>
                <a:latin typeface="Raleway"/>
                <a:ea typeface="Raleway"/>
                <a:cs typeface="Raleway"/>
                <a:sym typeface="Raleway"/>
              </a:defRPr>
            </a:lvl5pPr>
            <a:lvl6pPr lvl="5">
              <a:spcBef>
                <a:spcPts val="0"/>
              </a:spcBef>
              <a:buFont typeface="Raleway"/>
              <a:defRPr>
                <a:latin typeface="Raleway"/>
                <a:ea typeface="Raleway"/>
                <a:cs typeface="Raleway"/>
                <a:sym typeface="Raleway"/>
              </a:defRPr>
            </a:lvl6pPr>
            <a:lvl7pPr lvl="6">
              <a:spcBef>
                <a:spcPts val="0"/>
              </a:spcBef>
              <a:buFont typeface="Raleway"/>
              <a:defRPr>
                <a:latin typeface="Raleway"/>
                <a:ea typeface="Raleway"/>
                <a:cs typeface="Raleway"/>
                <a:sym typeface="Raleway"/>
              </a:defRPr>
            </a:lvl7pPr>
            <a:lvl8pPr lvl="7">
              <a:spcBef>
                <a:spcPts val="0"/>
              </a:spcBef>
              <a:buFont typeface="Raleway"/>
              <a:defRPr>
                <a:latin typeface="Raleway"/>
                <a:ea typeface="Raleway"/>
                <a:cs typeface="Raleway"/>
                <a:sym typeface="Raleway"/>
              </a:defRPr>
            </a:lvl8pPr>
            <a:lvl9pPr lvl="8">
              <a:spcBef>
                <a:spcPts val="0"/>
              </a:spcBef>
              <a:buFont typeface="Raleway"/>
              <a:defRPr>
                <a:latin typeface="Raleway"/>
                <a:ea typeface="Raleway"/>
                <a:cs typeface="Raleway"/>
                <a:sym typeface="Raleway"/>
              </a:defRPr>
            </a:lvl9pPr>
          </a:lstStyle>
          <a:p>
            <a:endParaRPr/>
          </a:p>
        </p:txBody>
      </p:sp>
      <p:sp>
        <p:nvSpPr>
          <p:cNvPr id="24" name="Shape 24"/>
          <p:cNvSpPr txBox="1">
            <a:spLocks noGrp="1"/>
          </p:cNvSpPr>
          <p:nvPr>
            <p:ph type="sldNum" idx="12"/>
          </p:nvPr>
        </p:nvSpPr>
        <p:spPr>
          <a:xfrm>
            <a:off x="1188150" y="1194900"/>
            <a:ext cx="2195700" cy="2753700"/>
          </a:xfrm>
          <a:prstGeom prst="rect">
            <a:avLst/>
          </a:prstGeom>
          <a:noFill/>
          <a:ln w="9525" cap="flat" cmpd="sng">
            <a:solidFill>
              <a:srgbClr val="FFFFFF"/>
            </a:solidFill>
            <a:prstDash val="solid"/>
            <a:miter/>
            <a:headEnd type="none" w="med" len="med"/>
            <a:tailEnd type="none" w="med" len="med"/>
          </a:ln>
        </p:spPr>
        <p:txBody>
          <a:bodyPr lIns="91425" tIns="91425" rIns="91425" bIns="91425" anchor="ctr" anchorCtr="0">
            <a:noAutofit/>
          </a:bodyPr>
          <a:lstStyle/>
          <a:p>
            <a:pPr lvl="0">
              <a:spcBef>
                <a:spcPts val="0"/>
              </a:spcBef>
              <a:buNone/>
            </a:pPr>
            <a:fld id="{00000000-1234-1234-1234-123412341234}" type="slidenum">
              <a:rPr lang="en">
                <a:latin typeface="Vidaloka"/>
                <a:ea typeface="Vidaloka"/>
                <a:cs typeface="Vidaloka"/>
                <a:sym typeface="Vidaloka"/>
              </a:rPr>
              <a:t>‹#›</a:t>
            </a:fld>
            <a:endParaRPr lang="en">
              <a:latin typeface="Vidaloka"/>
              <a:ea typeface="Vidaloka"/>
              <a:cs typeface="Vidaloka"/>
              <a:sym typeface="Vidaloka"/>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ColTx">
  <p:cSld name="Title + 2 columns">
    <p:spTree>
      <p:nvGrpSpPr>
        <p:cNvPr id="1" name="Shape 25"/>
        <p:cNvGrpSpPr/>
        <p:nvPr/>
      </p:nvGrpSpPr>
      <p:grpSpPr>
        <a:xfrm>
          <a:off x="0" y="0"/>
          <a:ext cx="0" cy="0"/>
          <a:chOff x="0" y="0"/>
          <a:chExt cx="0" cy="0"/>
        </a:xfrm>
      </p:grpSpPr>
      <p:sp>
        <p:nvSpPr>
          <p:cNvPr id="26" name="Shape 26"/>
          <p:cNvSpPr/>
          <p:nvPr/>
        </p:nvSpPr>
        <p:spPr>
          <a:xfrm>
            <a:off x="0" y="0"/>
            <a:ext cx="4572000" cy="5143500"/>
          </a:xfrm>
          <a:prstGeom prst="rect">
            <a:avLst/>
          </a:prstGeom>
          <a:solidFill>
            <a:srgbClr val="000000"/>
          </a:solidFill>
          <a:ln>
            <a:noFill/>
          </a:ln>
        </p:spPr>
        <p:txBody>
          <a:bodyPr lIns="91425" tIns="91425" rIns="91425" bIns="91425" anchor="ctr" anchorCtr="0">
            <a:noAutofit/>
          </a:bodyPr>
          <a:lstStyle/>
          <a:p>
            <a:pPr lvl="0">
              <a:spcBef>
                <a:spcPts val="0"/>
              </a:spcBef>
              <a:buNone/>
            </a:pPr>
            <a:endParaRPr/>
          </a:p>
        </p:txBody>
      </p:sp>
      <p:sp>
        <p:nvSpPr>
          <p:cNvPr id="27" name="Shape 27"/>
          <p:cNvSpPr txBox="1">
            <a:spLocks noGrp="1"/>
          </p:cNvSpPr>
          <p:nvPr>
            <p:ph type="title"/>
          </p:nvPr>
        </p:nvSpPr>
        <p:spPr>
          <a:xfrm>
            <a:off x="5283650" y="205975"/>
            <a:ext cx="3148800" cy="857400"/>
          </a:xfrm>
          <a:prstGeom prst="rect">
            <a:avLst/>
          </a:prstGeom>
        </p:spPr>
        <p:txBody>
          <a:bodyPr lIns="91425" tIns="91425" rIns="91425" bIns="91425" anchor="b"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8" name="Shape 28"/>
          <p:cNvSpPr txBox="1">
            <a:spLocks noGrp="1"/>
          </p:cNvSpPr>
          <p:nvPr>
            <p:ph type="body" idx="1"/>
          </p:nvPr>
        </p:nvSpPr>
        <p:spPr>
          <a:xfrm>
            <a:off x="4980050" y="1349425"/>
            <a:ext cx="1799100" cy="2604300"/>
          </a:xfrm>
          <a:prstGeom prst="rect">
            <a:avLst/>
          </a:prstGeom>
        </p:spPr>
        <p:txBody>
          <a:bodyPr lIns="91425" tIns="91425" rIns="91425" bIns="91425" anchor="t" anchorCtr="0"/>
          <a:lstStyle>
            <a:lvl1pPr lvl="0">
              <a:spcBef>
                <a:spcPts val="0"/>
              </a:spcBef>
              <a:buSzPct val="100000"/>
              <a:defRPr sz="12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a:endParaRPr/>
          </a:p>
        </p:txBody>
      </p:sp>
      <p:sp>
        <p:nvSpPr>
          <p:cNvPr id="29" name="Shape 29"/>
          <p:cNvSpPr txBox="1">
            <a:spLocks noGrp="1"/>
          </p:cNvSpPr>
          <p:nvPr>
            <p:ph type="body" idx="2"/>
          </p:nvPr>
        </p:nvSpPr>
        <p:spPr>
          <a:xfrm>
            <a:off x="6887597" y="1349425"/>
            <a:ext cx="1799100" cy="2604300"/>
          </a:xfrm>
          <a:prstGeom prst="rect">
            <a:avLst/>
          </a:prstGeom>
        </p:spPr>
        <p:txBody>
          <a:bodyPr lIns="91425" tIns="91425" rIns="91425" bIns="91425" anchor="t" anchorCtr="0"/>
          <a:lstStyle>
            <a:lvl1pPr lvl="0">
              <a:spcBef>
                <a:spcPts val="0"/>
              </a:spcBef>
              <a:buSzPct val="100000"/>
              <a:defRPr sz="12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a:endParaRPr/>
          </a:p>
        </p:txBody>
      </p:sp>
      <p:sp>
        <p:nvSpPr>
          <p:cNvPr id="30" name="Shape 30"/>
          <p:cNvSpPr txBox="1">
            <a:spLocks noGrp="1"/>
          </p:cNvSpPr>
          <p:nvPr>
            <p:ph type="sldNum" idx="12"/>
          </p:nvPr>
        </p:nvSpPr>
        <p:spPr>
          <a:xfrm>
            <a:off x="1188150" y="1194900"/>
            <a:ext cx="2195700" cy="27537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31"/>
        <p:cNvGrpSpPr/>
        <p:nvPr/>
      </p:nvGrpSpPr>
      <p:grpSpPr>
        <a:xfrm>
          <a:off x="0" y="0"/>
          <a:ext cx="0" cy="0"/>
          <a:chOff x="0" y="0"/>
          <a:chExt cx="0" cy="0"/>
        </a:xfrm>
      </p:grpSpPr>
      <p:sp>
        <p:nvSpPr>
          <p:cNvPr id="32" name="Shape 32"/>
          <p:cNvSpPr/>
          <p:nvPr/>
        </p:nvSpPr>
        <p:spPr>
          <a:xfrm>
            <a:off x="0" y="0"/>
            <a:ext cx="4572000" cy="5143500"/>
          </a:xfrm>
          <a:prstGeom prst="rect">
            <a:avLst/>
          </a:prstGeom>
          <a:solidFill>
            <a:srgbClr val="000000"/>
          </a:solidFill>
          <a:ln>
            <a:noFill/>
          </a:ln>
        </p:spPr>
        <p:txBody>
          <a:bodyPr lIns="91425" tIns="91425" rIns="91425" bIns="91425" anchor="ctr" anchorCtr="0">
            <a:noAutofit/>
          </a:bodyPr>
          <a:lstStyle/>
          <a:p>
            <a:pPr lvl="0">
              <a:spcBef>
                <a:spcPts val="0"/>
              </a:spcBef>
              <a:buNone/>
            </a:pPr>
            <a:endParaRPr/>
          </a:p>
        </p:txBody>
      </p:sp>
      <p:sp>
        <p:nvSpPr>
          <p:cNvPr id="33" name="Shape 33"/>
          <p:cNvSpPr txBox="1">
            <a:spLocks noGrp="1"/>
          </p:cNvSpPr>
          <p:nvPr>
            <p:ph type="title"/>
          </p:nvPr>
        </p:nvSpPr>
        <p:spPr>
          <a:xfrm>
            <a:off x="5283650" y="205975"/>
            <a:ext cx="3148800" cy="857400"/>
          </a:xfrm>
          <a:prstGeom prst="rect">
            <a:avLst/>
          </a:prstGeom>
        </p:spPr>
        <p:txBody>
          <a:bodyPr lIns="91425" tIns="91425" rIns="91425" bIns="91425" anchor="b"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34" name="Shape 34"/>
          <p:cNvSpPr txBox="1">
            <a:spLocks noGrp="1"/>
          </p:cNvSpPr>
          <p:nvPr>
            <p:ph type="sldNum" idx="12"/>
          </p:nvPr>
        </p:nvSpPr>
        <p:spPr>
          <a:xfrm>
            <a:off x="1188150" y="1194900"/>
            <a:ext cx="2195700" cy="27537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dark">
    <p:bg>
      <p:bgPr>
        <a:solidFill>
          <a:srgbClr val="1D1D1B"/>
        </a:solidFill>
        <a:effectLst/>
      </p:bgPr>
    </p:bg>
    <p:spTree>
      <p:nvGrpSpPr>
        <p:cNvPr id="1" name="Shape 39"/>
        <p:cNvGrpSpPr/>
        <p:nvPr/>
      </p:nvGrpSpPr>
      <p:grpSpPr>
        <a:xfrm>
          <a:off x="0" y="0"/>
          <a:ext cx="0" cy="0"/>
          <a:chOff x="0" y="0"/>
          <a:chExt cx="0" cy="0"/>
        </a:xfrm>
      </p:grpSpPr>
      <p:sp>
        <p:nvSpPr>
          <p:cNvPr id="40" name="Shape 40"/>
          <p:cNvSpPr/>
          <p:nvPr/>
        </p:nvSpPr>
        <p:spPr>
          <a:xfrm>
            <a:off x="1188450" y="1194900"/>
            <a:ext cx="6767100" cy="2753700"/>
          </a:xfrm>
          <a:prstGeom prst="rect">
            <a:avLst/>
          </a:prstGeom>
          <a:noFill/>
          <a:ln w="9525" cap="flat"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41" name="Shape 41"/>
          <p:cNvSpPr txBox="1">
            <a:spLocks noGrp="1"/>
          </p:cNvSpPr>
          <p:nvPr>
            <p:ph type="sldNum" idx="12"/>
          </p:nvPr>
        </p:nvSpPr>
        <p:spPr>
          <a:xfrm>
            <a:off x="1188150" y="3948600"/>
            <a:ext cx="6767100" cy="1194900"/>
          </a:xfrm>
          <a:prstGeom prst="rect">
            <a:avLst/>
          </a:prstGeom>
          <a:noFill/>
          <a:ln>
            <a:noFill/>
          </a:ln>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Blanco">
    <p:spTree>
      <p:nvGrpSpPr>
        <p:cNvPr id="1" name=""/>
        <p:cNvGrpSpPr/>
        <p:nvPr/>
      </p:nvGrpSpPr>
      <p:grpSpPr>
        <a:xfrm>
          <a:off x="0" y="0"/>
          <a:ext cx="0" cy="0"/>
          <a:chOff x="0" y="0"/>
          <a:chExt cx="0" cy="0"/>
        </a:xfrm>
      </p:grpSpPr>
    </p:spTree>
    <p:extLst>
      <p:ext uri="{BB962C8B-B14F-4D97-AF65-F5344CB8AC3E}">
        <p14:creationId xmlns:p14="http://schemas.microsoft.com/office/powerpoint/2010/main" val="27371140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5283650" y="205975"/>
            <a:ext cx="3148800" cy="857400"/>
          </a:xfrm>
          <a:prstGeom prst="rect">
            <a:avLst/>
          </a:prstGeom>
          <a:noFill/>
          <a:ln>
            <a:noFill/>
          </a:ln>
        </p:spPr>
        <p:txBody>
          <a:bodyPr lIns="91425" tIns="91425" rIns="91425" bIns="91425" anchor="b" anchorCtr="0"/>
          <a:lstStyle>
            <a:lvl1pPr lvl="0" algn="ctr">
              <a:spcBef>
                <a:spcPts val="0"/>
              </a:spcBef>
              <a:buClr>
                <a:srgbClr val="1D1D1B"/>
              </a:buClr>
              <a:buFont typeface="Montserrat"/>
              <a:buNone/>
              <a:defRPr b="1">
                <a:solidFill>
                  <a:srgbClr val="1D1D1B"/>
                </a:solidFill>
                <a:latin typeface="Montserrat"/>
                <a:ea typeface="Montserrat"/>
                <a:cs typeface="Montserrat"/>
                <a:sym typeface="Montserrat"/>
              </a:defRPr>
            </a:lvl1pPr>
            <a:lvl2pPr lvl="1" algn="ctr">
              <a:spcBef>
                <a:spcPts val="0"/>
              </a:spcBef>
              <a:buClr>
                <a:srgbClr val="1D1D1B"/>
              </a:buClr>
              <a:buFont typeface="Montserrat"/>
              <a:buNone/>
              <a:defRPr b="1">
                <a:solidFill>
                  <a:srgbClr val="1D1D1B"/>
                </a:solidFill>
                <a:latin typeface="Montserrat"/>
                <a:ea typeface="Montserrat"/>
                <a:cs typeface="Montserrat"/>
                <a:sym typeface="Montserrat"/>
              </a:defRPr>
            </a:lvl2pPr>
            <a:lvl3pPr lvl="2" algn="ctr">
              <a:spcBef>
                <a:spcPts val="0"/>
              </a:spcBef>
              <a:buClr>
                <a:srgbClr val="1D1D1B"/>
              </a:buClr>
              <a:buFont typeface="Montserrat"/>
              <a:buNone/>
              <a:defRPr b="1">
                <a:solidFill>
                  <a:srgbClr val="1D1D1B"/>
                </a:solidFill>
                <a:latin typeface="Montserrat"/>
                <a:ea typeface="Montserrat"/>
                <a:cs typeface="Montserrat"/>
                <a:sym typeface="Montserrat"/>
              </a:defRPr>
            </a:lvl3pPr>
            <a:lvl4pPr lvl="3" algn="ctr">
              <a:spcBef>
                <a:spcPts val="0"/>
              </a:spcBef>
              <a:buClr>
                <a:srgbClr val="1D1D1B"/>
              </a:buClr>
              <a:buFont typeface="Montserrat"/>
              <a:buNone/>
              <a:defRPr b="1">
                <a:solidFill>
                  <a:srgbClr val="1D1D1B"/>
                </a:solidFill>
                <a:latin typeface="Montserrat"/>
                <a:ea typeface="Montserrat"/>
                <a:cs typeface="Montserrat"/>
                <a:sym typeface="Montserrat"/>
              </a:defRPr>
            </a:lvl4pPr>
            <a:lvl5pPr lvl="4" algn="ctr">
              <a:spcBef>
                <a:spcPts val="0"/>
              </a:spcBef>
              <a:buClr>
                <a:srgbClr val="1D1D1B"/>
              </a:buClr>
              <a:buFont typeface="Montserrat"/>
              <a:buNone/>
              <a:defRPr b="1">
                <a:solidFill>
                  <a:srgbClr val="1D1D1B"/>
                </a:solidFill>
                <a:latin typeface="Montserrat"/>
                <a:ea typeface="Montserrat"/>
                <a:cs typeface="Montserrat"/>
                <a:sym typeface="Montserrat"/>
              </a:defRPr>
            </a:lvl5pPr>
            <a:lvl6pPr lvl="5" algn="ctr">
              <a:spcBef>
                <a:spcPts val="0"/>
              </a:spcBef>
              <a:buClr>
                <a:srgbClr val="1D1D1B"/>
              </a:buClr>
              <a:buFont typeface="Montserrat"/>
              <a:buNone/>
              <a:defRPr b="1">
                <a:solidFill>
                  <a:srgbClr val="1D1D1B"/>
                </a:solidFill>
                <a:latin typeface="Montserrat"/>
                <a:ea typeface="Montserrat"/>
                <a:cs typeface="Montserrat"/>
                <a:sym typeface="Montserrat"/>
              </a:defRPr>
            </a:lvl6pPr>
            <a:lvl7pPr lvl="6" algn="ctr">
              <a:spcBef>
                <a:spcPts val="0"/>
              </a:spcBef>
              <a:buClr>
                <a:srgbClr val="1D1D1B"/>
              </a:buClr>
              <a:buFont typeface="Montserrat"/>
              <a:buNone/>
              <a:defRPr b="1">
                <a:solidFill>
                  <a:srgbClr val="1D1D1B"/>
                </a:solidFill>
                <a:latin typeface="Montserrat"/>
                <a:ea typeface="Montserrat"/>
                <a:cs typeface="Montserrat"/>
                <a:sym typeface="Montserrat"/>
              </a:defRPr>
            </a:lvl7pPr>
            <a:lvl8pPr lvl="7" algn="ctr">
              <a:spcBef>
                <a:spcPts val="0"/>
              </a:spcBef>
              <a:buClr>
                <a:srgbClr val="1D1D1B"/>
              </a:buClr>
              <a:buFont typeface="Montserrat"/>
              <a:buNone/>
              <a:defRPr b="1">
                <a:solidFill>
                  <a:srgbClr val="1D1D1B"/>
                </a:solidFill>
                <a:latin typeface="Montserrat"/>
                <a:ea typeface="Montserrat"/>
                <a:cs typeface="Montserrat"/>
                <a:sym typeface="Montserrat"/>
              </a:defRPr>
            </a:lvl8pPr>
            <a:lvl9pPr lvl="8" algn="ctr">
              <a:spcBef>
                <a:spcPts val="0"/>
              </a:spcBef>
              <a:buClr>
                <a:srgbClr val="1D1D1B"/>
              </a:buClr>
              <a:buFont typeface="Montserrat"/>
              <a:buNone/>
              <a:defRPr b="1">
                <a:solidFill>
                  <a:srgbClr val="1D1D1B"/>
                </a:solidFill>
                <a:latin typeface="Montserrat"/>
                <a:ea typeface="Montserrat"/>
                <a:cs typeface="Montserrat"/>
                <a:sym typeface="Montserrat"/>
              </a:defRPr>
            </a:lvl9pPr>
          </a:lstStyle>
          <a:p>
            <a:endParaRPr/>
          </a:p>
        </p:txBody>
      </p:sp>
      <p:sp>
        <p:nvSpPr>
          <p:cNvPr id="7" name="Shape 7"/>
          <p:cNvSpPr txBox="1">
            <a:spLocks noGrp="1"/>
          </p:cNvSpPr>
          <p:nvPr>
            <p:ph type="body" idx="1"/>
          </p:nvPr>
        </p:nvSpPr>
        <p:spPr>
          <a:xfrm>
            <a:off x="5001600" y="1425025"/>
            <a:ext cx="3712800" cy="3329100"/>
          </a:xfrm>
          <a:prstGeom prst="rect">
            <a:avLst/>
          </a:prstGeom>
          <a:noFill/>
          <a:ln>
            <a:noFill/>
          </a:ln>
        </p:spPr>
        <p:txBody>
          <a:bodyPr lIns="91425" tIns="91425" rIns="91425" bIns="91425" anchor="t" anchorCtr="0"/>
          <a:lstStyle>
            <a:lvl1pPr lvl="0">
              <a:lnSpc>
                <a:spcPct val="115000"/>
              </a:lnSpc>
              <a:spcBef>
                <a:spcPts val="600"/>
              </a:spcBef>
              <a:buClr>
                <a:srgbClr val="576574"/>
              </a:buClr>
              <a:buSzPct val="100000"/>
              <a:buFont typeface="Raleway"/>
              <a:buChar char="▫"/>
              <a:defRPr sz="1300">
                <a:solidFill>
                  <a:srgbClr val="576574"/>
                </a:solidFill>
                <a:latin typeface="Raleway"/>
                <a:ea typeface="Raleway"/>
                <a:cs typeface="Raleway"/>
                <a:sym typeface="Raleway"/>
              </a:defRPr>
            </a:lvl1pPr>
            <a:lvl2pPr lvl="1">
              <a:lnSpc>
                <a:spcPct val="115000"/>
              </a:lnSpc>
              <a:spcBef>
                <a:spcPts val="480"/>
              </a:spcBef>
              <a:buClr>
                <a:srgbClr val="576574"/>
              </a:buClr>
              <a:buSzPct val="100000"/>
              <a:buFont typeface="Raleway"/>
              <a:buChar char="▫"/>
              <a:defRPr sz="1300">
                <a:solidFill>
                  <a:srgbClr val="576574"/>
                </a:solidFill>
                <a:latin typeface="Raleway"/>
                <a:ea typeface="Raleway"/>
                <a:cs typeface="Raleway"/>
                <a:sym typeface="Raleway"/>
              </a:defRPr>
            </a:lvl2pPr>
            <a:lvl3pPr lvl="2">
              <a:lnSpc>
                <a:spcPct val="115000"/>
              </a:lnSpc>
              <a:spcBef>
                <a:spcPts val="480"/>
              </a:spcBef>
              <a:buClr>
                <a:srgbClr val="576574"/>
              </a:buClr>
              <a:buSzPct val="100000"/>
              <a:buFont typeface="Raleway"/>
              <a:buChar char="▫"/>
              <a:defRPr sz="1300">
                <a:solidFill>
                  <a:srgbClr val="576574"/>
                </a:solidFill>
                <a:latin typeface="Raleway"/>
                <a:ea typeface="Raleway"/>
                <a:cs typeface="Raleway"/>
                <a:sym typeface="Raleway"/>
              </a:defRPr>
            </a:lvl3pPr>
            <a:lvl4pPr lvl="3">
              <a:lnSpc>
                <a:spcPct val="115000"/>
              </a:lnSpc>
              <a:spcBef>
                <a:spcPts val="360"/>
              </a:spcBef>
              <a:buClr>
                <a:srgbClr val="576574"/>
              </a:buClr>
              <a:buSzPct val="100000"/>
              <a:buFont typeface="Raleway"/>
              <a:buChar char="▫"/>
              <a:defRPr sz="1300">
                <a:solidFill>
                  <a:srgbClr val="576574"/>
                </a:solidFill>
                <a:latin typeface="Raleway"/>
                <a:ea typeface="Raleway"/>
                <a:cs typeface="Raleway"/>
                <a:sym typeface="Raleway"/>
              </a:defRPr>
            </a:lvl4pPr>
            <a:lvl5pPr lvl="4">
              <a:lnSpc>
                <a:spcPct val="115000"/>
              </a:lnSpc>
              <a:spcBef>
                <a:spcPts val="360"/>
              </a:spcBef>
              <a:buClr>
                <a:srgbClr val="576574"/>
              </a:buClr>
              <a:buSzPct val="100000"/>
              <a:buFont typeface="Raleway"/>
              <a:buChar char="▫"/>
              <a:defRPr sz="1300">
                <a:solidFill>
                  <a:srgbClr val="576574"/>
                </a:solidFill>
                <a:latin typeface="Raleway"/>
                <a:ea typeface="Raleway"/>
                <a:cs typeface="Raleway"/>
                <a:sym typeface="Raleway"/>
              </a:defRPr>
            </a:lvl5pPr>
            <a:lvl6pPr lvl="5">
              <a:lnSpc>
                <a:spcPct val="115000"/>
              </a:lnSpc>
              <a:spcBef>
                <a:spcPts val="360"/>
              </a:spcBef>
              <a:buClr>
                <a:srgbClr val="576574"/>
              </a:buClr>
              <a:buSzPct val="100000"/>
              <a:buFont typeface="Raleway"/>
              <a:buChar char="▫"/>
              <a:defRPr sz="1300">
                <a:solidFill>
                  <a:srgbClr val="576574"/>
                </a:solidFill>
                <a:latin typeface="Raleway"/>
                <a:ea typeface="Raleway"/>
                <a:cs typeface="Raleway"/>
                <a:sym typeface="Raleway"/>
              </a:defRPr>
            </a:lvl6pPr>
            <a:lvl7pPr lvl="6">
              <a:lnSpc>
                <a:spcPct val="115000"/>
              </a:lnSpc>
              <a:spcBef>
                <a:spcPts val="360"/>
              </a:spcBef>
              <a:buClr>
                <a:srgbClr val="576574"/>
              </a:buClr>
              <a:buSzPct val="100000"/>
              <a:buFont typeface="Raleway"/>
              <a:buChar char="▫"/>
              <a:defRPr sz="1300">
                <a:solidFill>
                  <a:srgbClr val="576574"/>
                </a:solidFill>
                <a:latin typeface="Raleway"/>
                <a:ea typeface="Raleway"/>
                <a:cs typeface="Raleway"/>
                <a:sym typeface="Raleway"/>
              </a:defRPr>
            </a:lvl7pPr>
            <a:lvl8pPr lvl="7">
              <a:lnSpc>
                <a:spcPct val="115000"/>
              </a:lnSpc>
              <a:spcBef>
                <a:spcPts val="360"/>
              </a:spcBef>
              <a:buClr>
                <a:srgbClr val="576574"/>
              </a:buClr>
              <a:buSzPct val="100000"/>
              <a:buFont typeface="Raleway"/>
              <a:buChar char="▫"/>
              <a:defRPr sz="1300">
                <a:solidFill>
                  <a:srgbClr val="576574"/>
                </a:solidFill>
                <a:latin typeface="Raleway"/>
                <a:ea typeface="Raleway"/>
                <a:cs typeface="Raleway"/>
                <a:sym typeface="Raleway"/>
              </a:defRPr>
            </a:lvl8pPr>
            <a:lvl9pPr lvl="8">
              <a:lnSpc>
                <a:spcPct val="115000"/>
              </a:lnSpc>
              <a:spcBef>
                <a:spcPts val="360"/>
              </a:spcBef>
              <a:buClr>
                <a:srgbClr val="576574"/>
              </a:buClr>
              <a:buSzPct val="100000"/>
              <a:buFont typeface="Raleway"/>
              <a:buChar char="▫"/>
              <a:defRPr sz="1300">
                <a:solidFill>
                  <a:srgbClr val="576574"/>
                </a:solidFill>
                <a:latin typeface="Raleway"/>
                <a:ea typeface="Raleway"/>
                <a:cs typeface="Raleway"/>
                <a:sym typeface="Raleway"/>
              </a:defRPr>
            </a:lvl9pPr>
          </a:lstStyle>
          <a:p>
            <a:endParaRPr/>
          </a:p>
        </p:txBody>
      </p:sp>
      <p:sp>
        <p:nvSpPr>
          <p:cNvPr id="8" name="Shape 8"/>
          <p:cNvSpPr txBox="1">
            <a:spLocks noGrp="1"/>
          </p:cNvSpPr>
          <p:nvPr>
            <p:ph type="sldNum" idx="12"/>
          </p:nvPr>
        </p:nvSpPr>
        <p:spPr>
          <a:xfrm>
            <a:off x="1188150" y="1194900"/>
            <a:ext cx="2195700" cy="2753700"/>
          </a:xfrm>
          <a:prstGeom prst="rect">
            <a:avLst/>
          </a:prstGeom>
          <a:noFill/>
          <a:ln w="9525" cap="flat" cmpd="sng">
            <a:solidFill>
              <a:srgbClr val="FFFFFF"/>
            </a:solidFill>
            <a:prstDash val="solid"/>
            <a:miter/>
            <a:headEnd type="none" w="med" len="med"/>
            <a:tailEnd type="none" w="med" len="med"/>
          </a:ln>
        </p:spPr>
        <p:txBody>
          <a:bodyPr lIns="91425" tIns="91425" rIns="91425" bIns="91425" anchor="ctr" anchorCtr="0">
            <a:noAutofit/>
          </a:bodyPr>
          <a:lstStyle/>
          <a:p>
            <a:pPr lvl="0" algn="ctr" rtl="0">
              <a:spcBef>
                <a:spcPts val="0"/>
              </a:spcBef>
              <a:buNone/>
            </a:pPr>
            <a:fld id="{00000000-1234-1234-1234-123412341234}" type="slidenum">
              <a:rPr lang="en" sz="6000">
                <a:solidFill>
                  <a:srgbClr val="FFFFFF"/>
                </a:solidFill>
                <a:latin typeface="Vidaloka"/>
                <a:ea typeface="Vidaloka"/>
                <a:cs typeface="Vidaloka"/>
                <a:sym typeface="Vidaloka"/>
              </a:rPr>
              <a:t>‹#›</a:t>
            </a:fld>
            <a:endParaRPr lang="en" sz="6000">
              <a:solidFill>
                <a:srgbClr val="FFFFFF"/>
              </a:solidFill>
              <a:latin typeface="Vidaloka"/>
              <a:ea typeface="Vidaloka"/>
              <a:cs typeface="Vidaloka"/>
              <a:sym typeface="Vidaloka"/>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1" r:id="rId3"/>
    <p:sldLayoutId id="2147483652" r:id="rId4"/>
    <p:sldLayoutId id="2147483653" r:id="rId5"/>
    <p:sldLayoutId id="2147483655" r:id="rId6"/>
    <p:sldLayoutId id="2147483661" r:id="rId7"/>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34.png"/></Relationships>
</file>

<file path=ppt/slides/_rels/slide16.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37.jpg"/></Relationships>
</file>

<file path=ppt/slides/_rels/slide1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20.png"/><Relationship Id="rId18" Type="http://schemas.openxmlformats.org/officeDocument/2006/relationships/image" Target="../media/image49.png"/><Relationship Id="rId3" Type="http://schemas.openxmlformats.org/officeDocument/2006/relationships/image" Target="../media/image43.png"/><Relationship Id="rId21" Type="http://schemas.openxmlformats.org/officeDocument/2006/relationships/image" Target="../media/image52.png"/><Relationship Id="rId7" Type="http://schemas.openxmlformats.org/officeDocument/2006/relationships/image" Target="../media/image46.png"/><Relationship Id="rId12" Type="http://schemas.openxmlformats.org/officeDocument/2006/relationships/image" Target="../media/image16.png"/><Relationship Id="rId17" Type="http://schemas.openxmlformats.org/officeDocument/2006/relationships/image" Target="../media/image48.png"/><Relationship Id="rId2" Type="http://schemas.openxmlformats.org/officeDocument/2006/relationships/notesSlide" Target="../notesSlides/notesSlide23.xml"/><Relationship Id="rId16" Type="http://schemas.openxmlformats.org/officeDocument/2006/relationships/image" Target="../media/image23.png"/><Relationship Id="rId20" Type="http://schemas.openxmlformats.org/officeDocument/2006/relationships/image" Target="../media/image51.png"/><Relationship Id="rId1" Type="http://schemas.openxmlformats.org/officeDocument/2006/relationships/slideLayout" Target="../slideLayouts/slideLayout3.xml"/><Relationship Id="rId6" Type="http://schemas.openxmlformats.org/officeDocument/2006/relationships/image" Target="../media/image15.png"/><Relationship Id="rId11" Type="http://schemas.openxmlformats.org/officeDocument/2006/relationships/image" Target="../media/image14.png"/><Relationship Id="rId5" Type="http://schemas.openxmlformats.org/officeDocument/2006/relationships/image" Target="../media/image45.png"/><Relationship Id="rId15" Type="http://schemas.openxmlformats.org/officeDocument/2006/relationships/image" Target="../media/image22.png"/><Relationship Id="rId10" Type="http://schemas.openxmlformats.org/officeDocument/2006/relationships/image" Target="../media/image13.png"/><Relationship Id="rId19" Type="http://schemas.openxmlformats.org/officeDocument/2006/relationships/image" Target="../media/image50.png"/><Relationship Id="rId4" Type="http://schemas.openxmlformats.org/officeDocument/2006/relationships/image" Target="../media/image44.png"/><Relationship Id="rId9" Type="http://schemas.openxmlformats.org/officeDocument/2006/relationships/image" Target="../media/image8.png"/><Relationship Id="rId14" Type="http://schemas.openxmlformats.org/officeDocument/2006/relationships/image" Target="../media/image21.png"/><Relationship Id="rId22" Type="http://schemas.openxmlformats.org/officeDocument/2006/relationships/image" Target="../media/image53.png"/></Relationships>
</file>

<file path=ppt/slides/_rels/slide24.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55.png"/></Relationships>
</file>

<file path=ppt/slides/_rels/slide27.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image" Target="../media/image65.png"/><Relationship Id="rId3" Type="http://schemas.openxmlformats.org/officeDocument/2006/relationships/image" Target="../media/image56.png"/><Relationship Id="rId7" Type="http://schemas.openxmlformats.org/officeDocument/2006/relationships/image" Target="../media/image60.png"/><Relationship Id="rId12" Type="http://schemas.openxmlformats.org/officeDocument/2006/relationships/image" Target="../media/image64.png"/><Relationship Id="rId2" Type="http://schemas.openxmlformats.org/officeDocument/2006/relationships/notesSlide" Target="../notesSlides/notesSlide28.xml"/><Relationship Id="rId16" Type="http://schemas.openxmlformats.org/officeDocument/2006/relationships/image" Target="../media/image68.png"/><Relationship Id="rId1" Type="http://schemas.openxmlformats.org/officeDocument/2006/relationships/slideLayout" Target="../slideLayouts/slideLayout3.xml"/><Relationship Id="rId6" Type="http://schemas.openxmlformats.org/officeDocument/2006/relationships/image" Target="../media/image59.png"/><Relationship Id="rId11" Type="http://schemas.openxmlformats.org/officeDocument/2006/relationships/image" Target="../media/image63.png"/><Relationship Id="rId5" Type="http://schemas.openxmlformats.org/officeDocument/2006/relationships/image" Target="../media/image58.png"/><Relationship Id="rId15" Type="http://schemas.openxmlformats.org/officeDocument/2006/relationships/image" Target="../media/image67.png"/><Relationship Id="rId10" Type="http://schemas.openxmlformats.org/officeDocument/2006/relationships/image" Target="../media/image62.png"/><Relationship Id="rId4" Type="http://schemas.openxmlformats.org/officeDocument/2006/relationships/image" Target="../media/image57.png"/><Relationship Id="rId9" Type="http://schemas.openxmlformats.org/officeDocument/2006/relationships/image" Target="../media/image61.png"/><Relationship Id="rId14" Type="http://schemas.openxmlformats.org/officeDocument/2006/relationships/image" Target="../media/image66.png"/></Relationships>
</file>

<file path=ppt/slides/_rels/slide29.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74.png"/><Relationship Id="rId7" Type="http://schemas.openxmlformats.org/officeDocument/2006/relationships/image" Target="../media/image78.png"/><Relationship Id="rId2" Type="http://schemas.openxmlformats.org/officeDocument/2006/relationships/notesSlide" Target="../notesSlides/notesSlide35.xml"/><Relationship Id="rId1" Type="http://schemas.openxmlformats.org/officeDocument/2006/relationships/slideLayout" Target="../slideLayouts/slideLayout3.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s>
</file>

<file path=ppt/slides/_rels/slide36.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37.xml"/><Relationship Id="rId1" Type="http://schemas.openxmlformats.org/officeDocument/2006/relationships/slideLayout" Target="../slideLayouts/slideLayout3.xml"/><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image" Target="../media/image82.png"/></Relationships>
</file>

<file path=ppt/slides/_rels/slide38.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38.xml"/><Relationship Id="rId1" Type="http://schemas.openxmlformats.org/officeDocument/2006/relationships/slideLayout" Target="../slideLayouts/slideLayout7.xml"/><Relationship Id="rId4" Type="http://schemas.openxmlformats.org/officeDocument/2006/relationships/chart" Target="../charts/chart6.xml"/></Relationships>
</file>

<file path=ppt/slides/_rels/slide39.xml.rels><?xml version="1.0" encoding="UTF-8" standalone="yes"?>
<Relationships xmlns="http://schemas.openxmlformats.org/package/2006/relationships"><Relationship Id="rId3" Type="http://schemas.openxmlformats.org/officeDocument/2006/relationships/image" Target="../media/image85.jpg"/><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41.xml"/><Relationship Id="rId1" Type="http://schemas.openxmlformats.org/officeDocument/2006/relationships/slideLayout" Target="../slideLayouts/slideLayout3.xml"/><Relationship Id="rId5" Type="http://schemas.openxmlformats.org/officeDocument/2006/relationships/image" Target="../media/image89.png"/><Relationship Id="rId4" Type="http://schemas.openxmlformats.org/officeDocument/2006/relationships/image" Target="../media/image88.png"/></Relationships>
</file>

<file path=ppt/slides/_rels/slide42.xml.rels><?xml version="1.0" encoding="UTF-8" standalone="yes"?>
<Relationships xmlns="http://schemas.openxmlformats.org/package/2006/relationships"><Relationship Id="rId3" Type="http://schemas.openxmlformats.org/officeDocument/2006/relationships/image" Target="../media/image90.jp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91.png"/><Relationship Id="rId7" Type="http://schemas.openxmlformats.org/officeDocument/2006/relationships/image" Target="../media/image95.png"/><Relationship Id="rId2" Type="http://schemas.openxmlformats.org/officeDocument/2006/relationships/notesSlide" Target="../notesSlides/notesSlide43.xml"/><Relationship Id="rId1" Type="http://schemas.openxmlformats.org/officeDocument/2006/relationships/slideLayout" Target="../slideLayouts/slideLayout3.xml"/><Relationship Id="rId6" Type="http://schemas.openxmlformats.org/officeDocument/2006/relationships/image" Target="../media/image94.png"/><Relationship Id="rId5" Type="http://schemas.openxmlformats.org/officeDocument/2006/relationships/image" Target="../media/image93.png"/><Relationship Id="rId4" Type="http://schemas.openxmlformats.org/officeDocument/2006/relationships/image" Target="../media/image92.png"/></Relationships>
</file>

<file path=ppt/slides/_rels/slide44.xml.rels><?xml version="1.0" encoding="UTF-8" standalone="yes"?>
<Relationships xmlns="http://schemas.openxmlformats.org/package/2006/relationships"><Relationship Id="rId3" Type="http://schemas.openxmlformats.org/officeDocument/2006/relationships/image" Target="../media/image96.jp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97.jpg"/><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image" Target="../media/image99.jp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100.jpg"/><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9.xml"/><Relationship Id="rId1" Type="http://schemas.openxmlformats.org/officeDocument/2006/relationships/slideLayout" Target="../slideLayouts/slideLayout6.xml"/><Relationship Id="rId4" Type="http://schemas.openxmlformats.org/officeDocument/2006/relationships/image" Target="../media/image101.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6.xml"/><Relationship Id="rId5" Type="http://schemas.openxmlformats.org/officeDocument/2006/relationships/image" Target="../media/image13.png"/><Relationship Id="rId4" Type="http://schemas.openxmlformats.org/officeDocument/2006/relationships/image" Target="../media/image12.png"/></Relationships>
</file>

<file path=ppt/slides/_rels/slide50.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52.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55.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56.xm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3" Type="http://schemas.openxmlformats.org/officeDocument/2006/relationships/image" Target="../media/image108.jp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58.xml"/><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59.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4.gif"/><Relationship Id="rId3" Type="http://schemas.openxmlformats.org/officeDocument/2006/relationships/image" Target="../media/image14.png"/><Relationship Id="rId7" Type="http://schemas.openxmlformats.org/officeDocument/2006/relationships/image" Target="../media/image18.png"/><Relationship Id="rId12"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17.png"/><Relationship Id="rId11" Type="http://schemas.openxmlformats.org/officeDocument/2006/relationships/image" Target="../media/image22.pn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png"/></Relationships>
</file>

<file path=ppt/slides/_rels/slide60.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60.xml"/><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61.xml"/><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3" Type="http://schemas.openxmlformats.org/officeDocument/2006/relationships/image" Target="../media/image113.jp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114.jpg"/><Relationship Id="rId2" Type="http://schemas.openxmlformats.org/officeDocument/2006/relationships/notesSlide" Target="../notesSlides/notesSlide63.xml"/><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3" Type="http://schemas.openxmlformats.org/officeDocument/2006/relationships/image" Target="../media/image115.jpg"/><Relationship Id="rId2" Type="http://schemas.openxmlformats.org/officeDocument/2006/relationships/notesSlide" Target="../notesSlides/notesSlide64.xml"/><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3" Type="http://schemas.openxmlformats.org/officeDocument/2006/relationships/image" Target="../media/image116.png"/><Relationship Id="rId7" Type="http://schemas.openxmlformats.org/officeDocument/2006/relationships/image" Target="../media/image120.png"/><Relationship Id="rId2" Type="http://schemas.openxmlformats.org/officeDocument/2006/relationships/notesSlide" Target="../notesSlides/notesSlide65.xml"/><Relationship Id="rId1" Type="http://schemas.openxmlformats.org/officeDocument/2006/relationships/slideLayout" Target="../slideLayouts/slideLayout3.xml"/><Relationship Id="rId6" Type="http://schemas.openxmlformats.org/officeDocument/2006/relationships/image" Target="../media/image119.png"/><Relationship Id="rId5" Type="http://schemas.openxmlformats.org/officeDocument/2006/relationships/image" Target="../media/image118.png"/><Relationship Id="rId4" Type="http://schemas.openxmlformats.org/officeDocument/2006/relationships/image" Target="../media/image117.png"/></Relationships>
</file>

<file path=ppt/slides/_rels/slide66.xml.rels><?xml version="1.0" encoding="UTF-8" standalone="yes"?>
<Relationships xmlns="http://schemas.openxmlformats.org/package/2006/relationships"><Relationship Id="rId3" Type="http://schemas.openxmlformats.org/officeDocument/2006/relationships/image" Target="../media/image121.jp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3.xml"/><Relationship Id="rId5" Type="http://schemas.openxmlformats.org/officeDocument/2006/relationships/image" Target="../media/image27.png"/><Relationship Id="rId4" Type="http://schemas.openxmlformats.org/officeDocument/2006/relationships/image" Target="../media/image26.png"/></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Shape 48"/>
        <p:cNvGrpSpPr/>
        <p:nvPr/>
      </p:nvGrpSpPr>
      <p:grpSpPr>
        <a:xfrm>
          <a:off x="0" y="0"/>
          <a:ext cx="0" cy="0"/>
          <a:chOff x="0" y="0"/>
          <a:chExt cx="0" cy="0"/>
        </a:xfrm>
      </p:grpSpPr>
      <p:sp>
        <p:nvSpPr>
          <p:cNvPr id="49" name="Shape 49"/>
          <p:cNvSpPr txBox="1">
            <a:spLocks noGrp="1"/>
          </p:cNvSpPr>
          <p:nvPr>
            <p:ph type="ctrTitle"/>
          </p:nvPr>
        </p:nvSpPr>
        <p:spPr>
          <a:xfrm>
            <a:off x="3457500" y="1457250"/>
            <a:ext cx="2236718" cy="2229000"/>
          </a:xfrm>
          <a:prstGeom prst="rect">
            <a:avLst/>
          </a:prstGeom>
        </p:spPr>
        <p:txBody>
          <a:bodyPr lIns="91425" tIns="91425" rIns="91425" bIns="91425" anchor="ctr" anchorCtr="0">
            <a:noAutofit/>
          </a:bodyPr>
          <a:lstStyle/>
          <a:p>
            <a:pPr lvl="0">
              <a:spcBef>
                <a:spcPts val="0"/>
              </a:spcBef>
              <a:buNone/>
            </a:pPr>
            <a:r>
              <a:rPr lang="en" dirty="0" smtClean="0"/>
              <a:t>The RTOS</a:t>
            </a:r>
            <a:br>
              <a:rPr lang="en" dirty="0" smtClean="0"/>
            </a:br>
            <a:r>
              <a:rPr lang="en" dirty="0" smtClean="0"/>
              <a:t>Exploit Mitigation Blues</a:t>
            </a:r>
            <a:br>
              <a:rPr lang="en" dirty="0" smtClean="0"/>
            </a:br>
            <a:r>
              <a:rPr lang="en" dirty="0" smtClean="0"/>
              <a:t/>
            </a:r>
            <a:br>
              <a:rPr lang="en" dirty="0" smtClean="0"/>
            </a:br>
            <a:r>
              <a:rPr lang="en" dirty="0" smtClean="0"/>
              <a:t>Jos Wetzels</a:t>
            </a:r>
            <a:endParaRPr lang="en" dirty="0"/>
          </a:p>
        </p:txBody>
      </p:sp>
      <p:sp>
        <p:nvSpPr>
          <p:cNvPr id="3" name="Shape 65"/>
          <p:cNvSpPr txBox="1">
            <a:spLocks/>
          </p:cNvSpPr>
          <p:nvPr/>
        </p:nvSpPr>
        <p:spPr>
          <a:xfrm>
            <a:off x="1192309" y="3875007"/>
            <a:ext cx="6767100" cy="737700"/>
          </a:xfrm>
          <a:prstGeom prst="rect">
            <a:avLst/>
          </a:prstGeom>
          <a:noFill/>
          <a:ln>
            <a:noFill/>
          </a:ln>
        </p:spPr>
        <p:txBody>
          <a:bodyPr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1D1D1B"/>
              </a:buClr>
              <a:buFont typeface="Montserrat"/>
              <a:buNone/>
              <a:defRPr sz="1400" b="1" i="0" u="none" strike="noStrike" cap="none">
                <a:solidFill>
                  <a:srgbClr val="1D1D1B"/>
                </a:solidFill>
                <a:latin typeface="Montserrat"/>
                <a:ea typeface="Montserrat"/>
                <a:cs typeface="Montserrat"/>
                <a:sym typeface="Montserrat"/>
              </a:defRPr>
            </a:lvl1pPr>
            <a:lvl2pPr lvl="1" algn="ctr">
              <a:spcBef>
                <a:spcPts val="0"/>
              </a:spcBef>
              <a:buClr>
                <a:srgbClr val="1D1D1B"/>
              </a:buClr>
              <a:buFont typeface="Montserrat"/>
              <a:buNone/>
              <a:defRPr b="1">
                <a:solidFill>
                  <a:srgbClr val="1D1D1B"/>
                </a:solidFill>
                <a:latin typeface="Montserrat"/>
                <a:ea typeface="Montserrat"/>
                <a:cs typeface="Montserrat"/>
                <a:sym typeface="Montserrat"/>
              </a:defRPr>
            </a:lvl2pPr>
            <a:lvl3pPr lvl="2" algn="ctr">
              <a:spcBef>
                <a:spcPts val="0"/>
              </a:spcBef>
              <a:buClr>
                <a:srgbClr val="1D1D1B"/>
              </a:buClr>
              <a:buFont typeface="Montserrat"/>
              <a:buNone/>
              <a:defRPr b="1">
                <a:solidFill>
                  <a:srgbClr val="1D1D1B"/>
                </a:solidFill>
                <a:latin typeface="Montserrat"/>
                <a:ea typeface="Montserrat"/>
                <a:cs typeface="Montserrat"/>
                <a:sym typeface="Montserrat"/>
              </a:defRPr>
            </a:lvl3pPr>
            <a:lvl4pPr lvl="3" algn="ctr">
              <a:spcBef>
                <a:spcPts val="0"/>
              </a:spcBef>
              <a:buClr>
                <a:srgbClr val="1D1D1B"/>
              </a:buClr>
              <a:buFont typeface="Montserrat"/>
              <a:buNone/>
              <a:defRPr b="1">
                <a:solidFill>
                  <a:srgbClr val="1D1D1B"/>
                </a:solidFill>
                <a:latin typeface="Montserrat"/>
                <a:ea typeface="Montserrat"/>
                <a:cs typeface="Montserrat"/>
                <a:sym typeface="Montserrat"/>
              </a:defRPr>
            </a:lvl4pPr>
            <a:lvl5pPr lvl="4" algn="ctr">
              <a:spcBef>
                <a:spcPts val="0"/>
              </a:spcBef>
              <a:buClr>
                <a:srgbClr val="1D1D1B"/>
              </a:buClr>
              <a:buFont typeface="Montserrat"/>
              <a:buNone/>
              <a:defRPr b="1">
                <a:solidFill>
                  <a:srgbClr val="1D1D1B"/>
                </a:solidFill>
                <a:latin typeface="Montserrat"/>
                <a:ea typeface="Montserrat"/>
                <a:cs typeface="Montserrat"/>
                <a:sym typeface="Montserrat"/>
              </a:defRPr>
            </a:lvl5pPr>
            <a:lvl6pPr lvl="5" algn="ctr">
              <a:spcBef>
                <a:spcPts val="0"/>
              </a:spcBef>
              <a:buClr>
                <a:srgbClr val="1D1D1B"/>
              </a:buClr>
              <a:buFont typeface="Montserrat"/>
              <a:buNone/>
              <a:defRPr b="1">
                <a:solidFill>
                  <a:srgbClr val="1D1D1B"/>
                </a:solidFill>
                <a:latin typeface="Montserrat"/>
                <a:ea typeface="Montserrat"/>
                <a:cs typeface="Montserrat"/>
                <a:sym typeface="Montserrat"/>
              </a:defRPr>
            </a:lvl6pPr>
            <a:lvl7pPr lvl="6" algn="ctr">
              <a:spcBef>
                <a:spcPts val="0"/>
              </a:spcBef>
              <a:buClr>
                <a:srgbClr val="1D1D1B"/>
              </a:buClr>
              <a:buFont typeface="Montserrat"/>
              <a:buNone/>
              <a:defRPr b="1">
                <a:solidFill>
                  <a:srgbClr val="1D1D1B"/>
                </a:solidFill>
                <a:latin typeface="Montserrat"/>
                <a:ea typeface="Montserrat"/>
                <a:cs typeface="Montserrat"/>
                <a:sym typeface="Montserrat"/>
              </a:defRPr>
            </a:lvl7pPr>
            <a:lvl8pPr lvl="7" algn="ctr">
              <a:spcBef>
                <a:spcPts val="0"/>
              </a:spcBef>
              <a:buClr>
                <a:srgbClr val="1D1D1B"/>
              </a:buClr>
              <a:buFont typeface="Montserrat"/>
              <a:buNone/>
              <a:defRPr b="1">
                <a:solidFill>
                  <a:srgbClr val="1D1D1B"/>
                </a:solidFill>
                <a:latin typeface="Montserrat"/>
                <a:ea typeface="Montserrat"/>
                <a:cs typeface="Montserrat"/>
                <a:sym typeface="Montserrat"/>
              </a:defRPr>
            </a:lvl8pPr>
            <a:lvl9pPr lvl="8" algn="ctr">
              <a:spcBef>
                <a:spcPts val="0"/>
              </a:spcBef>
              <a:buClr>
                <a:srgbClr val="1D1D1B"/>
              </a:buClr>
              <a:buFont typeface="Montserrat"/>
              <a:buNone/>
              <a:defRPr b="1">
                <a:solidFill>
                  <a:srgbClr val="1D1D1B"/>
                </a:solidFill>
                <a:latin typeface="Montserrat"/>
                <a:ea typeface="Montserrat"/>
                <a:cs typeface="Montserrat"/>
                <a:sym typeface="Montserrat"/>
              </a:defRPr>
            </a:lvl9pPr>
          </a:lstStyle>
          <a:p>
            <a:r>
              <a:rPr lang="en" sz="1800" dirty="0" smtClean="0">
                <a:solidFill>
                  <a:srgbClr val="FFFFFF"/>
                </a:solidFill>
              </a:rPr>
              <a:t>HARD</a:t>
            </a:r>
            <a:r>
              <a:rPr lang="en" sz="1800" dirty="0" smtClean="0">
                <a:solidFill>
                  <a:srgbClr val="DC2A0B"/>
                </a:solidFill>
              </a:rPr>
              <a:t>WEAR</a:t>
            </a:r>
            <a:r>
              <a:rPr lang="en" sz="1800" dirty="0" smtClean="0">
                <a:solidFill>
                  <a:srgbClr val="FFFFFF"/>
                </a:solidFill>
              </a:rPr>
              <a:t>.</a:t>
            </a:r>
            <a:r>
              <a:rPr lang="en" sz="1800" dirty="0" smtClean="0">
                <a:solidFill>
                  <a:srgbClr val="DC2A0B"/>
                </a:solidFill>
              </a:rPr>
              <a:t>IO</a:t>
            </a:r>
            <a:endParaRPr lang="en" sz="1800" dirty="0">
              <a:solidFill>
                <a:srgbClr val="FFFFFF"/>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84"/>
        <p:cNvGrpSpPr/>
        <p:nvPr/>
      </p:nvGrpSpPr>
      <p:grpSpPr>
        <a:xfrm>
          <a:off x="0" y="0"/>
          <a:ext cx="0" cy="0"/>
          <a:chOff x="0" y="0"/>
          <a:chExt cx="0" cy="0"/>
        </a:xfrm>
      </p:grpSpPr>
      <p:pic>
        <p:nvPicPr>
          <p:cNvPr id="85" name="Shape 85"/>
          <p:cNvPicPr preferRelativeResize="0"/>
          <p:nvPr/>
        </p:nvPicPr>
        <p:blipFill>
          <a:blip r:embed="rId3">
            <a:extLst>
              <a:ext uri="{28A0092B-C50C-407E-A947-70E740481C1C}">
                <a14:useLocalDpi xmlns:a14="http://schemas.microsoft.com/office/drawing/2010/main" val="0"/>
              </a:ext>
            </a:extLst>
          </a:blip>
          <a:stretch>
            <a:fillRect/>
          </a:stretch>
        </p:blipFill>
        <p:spPr>
          <a:xfrm>
            <a:off x="0" y="312900"/>
            <a:ext cx="4572000" cy="4517700"/>
          </a:xfrm>
          <a:prstGeom prst="rect">
            <a:avLst/>
          </a:prstGeom>
          <a:noFill/>
          <a:ln>
            <a:noFill/>
          </a:ln>
        </p:spPr>
      </p:pic>
      <p:sp>
        <p:nvSpPr>
          <p:cNvPr id="86" name="Shape 86"/>
          <p:cNvSpPr txBox="1">
            <a:spLocks noGrp="1"/>
          </p:cNvSpPr>
          <p:nvPr>
            <p:ph type="title"/>
          </p:nvPr>
        </p:nvSpPr>
        <p:spPr>
          <a:xfrm>
            <a:off x="5222184" y="205975"/>
            <a:ext cx="3271632" cy="857400"/>
          </a:xfrm>
          <a:prstGeom prst="rect">
            <a:avLst/>
          </a:prstGeom>
        </p:spPr>
        <p:txBody>
          <a:bodyPr lIns="91425" tIns="91425" rIns="91425" bIns="91425" anchor="b" anchorCtr="0">
            <a:noAutofit/>
          </a:bodyPr>
          <a:lstStyle/>
          <a:p>
            <a:pPr lvl="0">
              <a:spcBef>
                <a:spcPts val="0"/>
              </a:spcBef>
              <a:buNone/>
            </a:pPr>
            <a:r>
              <a:rPr lang="en" sz="2000" dirty="0" smtClean="0"/>
              <a:t>Increasing Connectivity</a:t>
            </a:r>
            <a:endParaRPr lang="en" sz="2000" dirty="0"/>
          </a:p>
        </p:txBody>
      </p:sp>
      <p:sp>
        <p:nvSpPr>
          <p:cNvPr id="87" name="Shape 87"/>
          <p:cNvSpPr txBox="1">
            <a:spLocks noGrp="1"/>
          </p:cNvSpPr>
          <p:nvPr>
            <p:ph type="body" idx="1"/>
          </p:nvPr>
        </p:nvSpPr>
        <p:spPr>
          <a:xfrm>
            <a:off x="5001600" y="1425025"/>
            <a:ext cx="3712800" cy="3329100"/>
          </a:xfrm>
          <a:prstGeom prst="rect">
            <a:avLst/>
          </a:prstGeom>
        </p:spPr>
        <p:txBody>
          <a:bodyPr lIns="91425" tIns="91425" rIns="91425" bIns="91425" anchor="t" anchorCtr="0">
            <a:noAutofit/>
          </a:bodyPr>
          <a:lstStyle/>
          <a:p>
            <a:pPr marL="457200" lvl="0" indent="-228600" rtl="0">
              <a:spcBef>
                <a:spcPts val="0"/>
              </a:spcBef>
            </a:pPr>
            <a:r>
              <a:rPr lang="en" sz="2000" b="1" dirty="0" smtClean="0"/>
              <a:t>Protocol Stacks Everywhere</a:t>
            </a:r>
            <a:br>
              <a:rPr lang="en" sz="2000" b="1" dirty="0" smtClean="0"/>
            </a:br>
            <a:r>
              <a:rPr lang="en" sz="2000" b="1" dirty="0" smtClean="0"/>
              <a:t/>
            </a:r>
            <a:br>
              <a:rPr lang="en" sz="2000" b="1" dirty="0" smtClean="0"/>
            </a:br>
            <a:r>
              <a:rPr lang="en" sz="2000" dirty="0" smtClean="0"/>
              <a:t>Talk to gateway, other nodes, smartphones, integration with cloud, etc.</a:t>
            </a:r>
          </a:p>
          <a:p>
            <a:pPr marL="457200" lvl="0" indent="-228600" rtl="0">
              <a:spcBef>
                <a:spcPts val="0"/>
              </a:spcBef>
            </a:pPr>
            <a:endParaRPr lang="en" sz="2000" dirty="0"/>
          </a:p>
          <a:p>
            <a:pPr marL="457200" lvl="0" indent="-228600" rtl="0">
              <a:spcBef>
                <a:spcPts val="0"/>
              </a:spcBef>
            </a:pPr>
            <a:endParaRPr sz="2000" dirty="0"/>
          </a:p>
        </p:txBody>
      </p:sp>
    </p:spTree>
    <p:extLst>
      <p:ext uri="{BB962C8B-B14F-4D97-AF65-F5344CB8AC3E}">
        <p14:creationId xmlns:p14="http://schemas.microsoft.com/office/powerpoint/2010/main" val="22782386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84"/>
        <p:cNvGrpSpPr/>
        <p:nvPr/>
      </p:nvGrpSpPr>
      <p:grpSpPr>
        <a:xfrm>
          <a:off x="0" y="0"/>
          <a:ext cx="0" cy="0"/>
          <a:chOff x="0" y="0"/>
          <a:chExt cx="0" cy="0"/>
        </a:xfrm>
      </p:grpSpPr>
      <p:sp>
        <p:nvSpPr>
          <p:cNvPr id="86" name="Shape 86"/>
          <p:cNvSpPr txBox="1">
            <a:spLocks noGrp="1"/>
          </p:cNvSpPr>
          <p:nvPr>
            <p:ph type="title"/>
          </p:nvPr>
        </p:nvSpPr>
        <p:spPr>
          <a:xfrm>
            <a:off x="5283650" y="205975"/>
            <a:ext cx="3148800" cy="857400"/>
          </a:xfrm>
          <a:prstGeom prst="rect">
            <a:avLst/>
          </a:prstGeom>
        </p:spPr>
        <p:txBody>
          <a:bodyPr lIns="91425" tIns="91425" rIns="91425" bIns="91425" anchor="b" anchorCtr="0">
            <a:noAutofit/>
          </a:bodyPr>
          <a:lstStyle/>
          <a:p>
            <a:pPr lvl="0">
              <a:spcBef>
                <a:spcPts val="0"/>
              </a:spcBef>
              <a:buNone/>
            </a:pPr>
            <a:r>
              <a:rPr lang="en" sz="2000" dirty="0" smtClean="0"/>
              <a:t>Increasing Complexity</a:t>
            </a:r>
            <a:endParaRPr lang="en" sz="2000" dirty="0"/>
          </a:p>
        </p:txBody>
      </p:sp>
      <p:sp>
        <p:nvSpPr>
          <p:cNvPr id="87" name="Shape 87"/>
          <p:cNvSpPr txBox="1">
            <a:spLocks noGrp="1"/>
          </p:cNvSpPr>
          <p:nvPr>
            <p:ph type="body" idx="1"/>
          </p:nvPr>
        </p:nvSpPr>
        <p:spPr>
          <a:xfrm>
            <a:off x="5001600" y="1425025"/>
            <a:ext cx="3712800" cy="3329100"/>
          </a:xfrm>
          <a:prstGeom prst="rect">
            <a:avLst/>
          </a:prstGeom>
        </p:spPr>
        <p:txBody>
          <a:bodyPr lIns="91425" tIns="91425" rIns="91425" bIns="91425" anchor="t" anchorCtr="0">
            <a:noAutofit/>
          </a:bodyPr>
          <a:lstStyle/>
          <a:p>
            <a:pPr marL="457200" lvl="0" indent="-228600" rtl="0">
              <a:spcBef>
                <a:spcPts val="0"/>
              </a:spcBef>
            </a:pPr>
            <a:r>
              <a:rPr lang="en" sz="2000" b="1" dirty="0" smtClean="0"/>
              <a:t>More processors, memory, peripherals</a:t>
            </a:r>
            <a:endParaRPr lang="en" sz="2000" b="1" dirty="0"/>
          </a:p>
          <a:p>
            <a:pPr marL="457200" lvl="0" indent="-228600" rtl="0">
              <a:spcBef>
                <a:spcPts val="0"/>
              </a:spcBef>
            </a:pPr>
            <a:endParaRPr lang="en" sz="2000" b="1" dirty="0" smtClean="0"/>
          </a:p>
          <a:p>
            <a:pPr marL="457200" lvl="0" indent="-228600" rtl="0">
              <a:spcBef>
                <a:spcPts val="0"/>
              </a:spcBef>
            </a:pPr>
            <a:r>
              <a:rPr lang="en" sz="2000" b="1" dirty="0" smtClean="0"/>
              <a:t>Simple bare metal control loops &amp; state machines not enough</a:t>
            </a:r>
          </a:p>
          <a:p>
            <a:pPr marL="457200" lvl="0" indent="-228600" rtl="0">
              <a:spcBef>
                <a:spcPts val="0"/>
              </a:spcBef>
            </a:pPr>
            <a:endParaRPr lang="en" sz="2000" b="1" dirty="0"/>
          </a:p>
          <a:p>
            <a:pPr marL="457200" lvl="0" indent="-228600" rtl="0">
              <a:spcBef>
                <a:spcPts val="0"/>
              </a:spcBef>
            </a:pPr>
            <a:r>
              <a:rPr lang="en" sz="2000" b="1" dirty="0" smtClean="0"/>
              <a:t>Hence rise of RTOS</a:t>
            </a:r>
            <a:endParaRPr sz="2000" b="1" dirty="0"/>
          </a:p>
        </p:txBody>
      </p:sp>
      <p:graphicFrame>
        <p:nvGraphicFramePr>
          <p:cNvPr id="5" name="Shape 148"/>
          <p:cNvGraphicFramePr/>
          <p:nvPr>
            <p:extLst>
              <p:ext uri="{D42A27DB-BD31-4B8C-83A1-F6EECF244321}">
                <p14:modId xmlns:p14="http://schemas.microsoft.com/office/powerpoint/2010/main" val="840250885"/>
              </p:ext>
            </p:extLst>
          </p:nvPr>
        </p:nvGraphicFramePr>
        <p:xfrm>
          <a:off x="145475" y="1191881"/>
          <a:ext cx="4301835" cy="2756200"/>
        </p:xfrm>
        <a:graphic>
          <a:graphicData uri="http://schemas.openxmlformats.org/drawingml/2006/table">
            <a:tbl>
              <a:tblPr>
                <a:noFill/>
                <a:tableStyleId>{0A830CC2-01C2-4D5E-B154-2B1A130B23E8}</a:tableStyleId>
              </a:tblPr>
              <a:tblGrid>
                <a:gridCol w="1676398"/>
                <a:gridCol w="1004454"/>
                <a:gridCol w="845128"/>
                <a:gridCol w="775855"/>
              </a:tblGrid>
              <a:tr h="689050">
                <a:tc>
                  <a:txBody>
                    <a:bodyPr/>
                    <a:lstStyle/>
                    <a:p>
                      <a:pPr lvl="0">
                        <a:spcBef>
                          <a:spcPts val="0"/>
                        </a:spcBef>
                        <a:buNone/>
                      </a:pPr>
                      <a:r>
                        <a:rPr lang="en-US" sz="1600" dirty="0" smtClean="0">
                          <a:solidFill>
                            <a:schemeClr val="bg1"/>
                          </a:solidFill>
                          <a:latin typeface="Montserrat" panose="00000500000000000000" pitchFamily="50" charset="0"/>
                          <a:ea typeface="Raleway"/>
                          <a:cs typeface="Raleway"/>
                          <a:sym typeface="Raleway"/>
                        </a:rPr>
                        <a:t># Processors</a:t>
                      </a:r>
                      <a:endParaRPr sz="1600" dirty="0">
                        <a:solidFill>
                          <a:schemeClr val="bg1"/>
                        </a:solidFill>
                        <a:latin typeface="Montserrat" panose="00000500000000000000" pitchFamily="50" charset="0"/>
                        <a:ea typeface="Raleway"/>
                        <a:cs typeface="Raleway"/>
                        <a:sym typeface="Raleway"/>
                      </a:endParaRPr>
                    </a:p>
                  </a:txBody>
                  <a:tcPr marL="91425" marR="91425" marT="68575" marB="68575" anchor="ctr">
                    <a:lnL w="9525" cap="flat" cmpd="sng">
                      <a:solidFill>
                        <a:srgbClr val="D9D9D9"/>
                      </a:solidFill>
                      <a:prstDash val="solid"/>
                      <a:round/>
                      <a:headEnd type="none" w="med" len="med"/>
                      <a:tailEnd type="none" w="med" len="med"/>
                    </a:lnL>
                    <a:lnR w="9525" cap="flat" cmpd="sng">
                      <a:solidFill>
                        <a:srgbClr val="D9D9D9"/>
                      </a:solidFill>
                      <a:prstDash val="solid"/>
                      <a:round/>
                      <a:headEnd type="none" w="med" len="med"/>
                      <a:tailEnd type="none" w="med" len="med"/>
                    </a:lnR>
                    <a:lnT w="9525" cap="flat" cmpd="sng">
                      <a:solidFill>
                        <a:srgbClr val="D9D9D9"/>
                      </a:solidFill>
                      <a:prstDash val="solid"/>
                      <a:round/>
                      <a:headEnd type="none" w="med" len="med"/>
                      <a:tailEnd type="none" w="med" len="med"/>
                    </a:lnT>
                    <a:lnB w="9525" cap="flat" cmpd="sng">
                      <a:solidFill>
                        <a:srgbClr val="D9D9D9"/>
                      </a:solidFill>
                      <a:prstDash val="solid"/>
                      <a:round/>
                      <a:headEnd type="none" w="med" len="med"/>
                      <a:tailEnd type="none" w="med" len="med"/>
                    </a:lnB>
                  </a:tcPr>
                </a:tc>
                <a:tc>
                  <a:txBody>
                    <a:bodyPr/>
                    <a:lstStyle/>
                    <a:p>
                      <a:pPr lvl="0" algn="ctr">
                        <a:spcBef>
                          <a:spcPts val="0"/>
                        </a:spcBef>
                        <a:buNone/>
                      </a:pPr>
                      <a:r>
                        <a:rPr lang="en" sz="1600" dirty="0" smtClean="0">
                          <a:solidFill>
                            <a:schemeClr val="bg1"/>
                          </a:solidFill>
                          <a:latin typeface="Montserrat" panose="00000500000000000000" pitchFamily="50" charset="0"/>
                          <a:ea typeface="Raleway"/>
                          <a:cs typeface="Raleway"/>
                          <a:sym typeface="Raleway"/>
                        </a:rPr>
                        <a:t>Bare</a:t>
                      </a:r>
                      <a:r>
                        <a:rPr lang="en" sz="1600" baseline="0" dirty="0" smtClean="0">
                          <a:solidFill>
                            <a:schemeClr val="bg1"/>
                          </a:solidFill>
                          <a:latin typeface="Montserrat" panose="00000500000000000000" pitchFamily="50" charset="0"/>
                          <a:ea typeface="Raleway"/>
                          <a:cs typeface="Raleway"/>
                          <a:sym typeface="Raleway"/>
                        </a:rPr>
                        <a:t> Metal</a:t>
                      </a:r>
                      <a:endParaRPr lang="en" sz="1600" dirty="0">
                        <a:solidFill>
                          <a:schemeClr val="bg1"/>
                        </a:solidFill>
                        <a:latin typeface="Montserrat" panose="00000500000000000000" pitchFamily="50" charset="0"/>
                        <a:ea typeface="Raleway"/>
                        <a:cs typeface="Raleway"/>
                        <a:sym typeface="Raleway"/>
                      </a:endParaRPr>
                    </a:p>
                  </a:txBody>
                  <a:tcPr marL="91425" marR="91425" marT="68575" marB="68575" anchor="ctr">
                    <a:lnL w="9525" cap="flat" cmpd="sng">
                      <a:solidFill>
                        <a:srgbClr val="D9D9D9"/>
                      </a:solidFill>
                      <a:prstDash val="solid"/>
                      <a:round/>
                      <a:headEnd type="none" w="med" len="med"/>
                      <a:tailEnd type="none" w="med" len="med"/>
                    </a:lnL>
                    <a:lnR w="9525" cap="flat" cmpd="sng">
                      <a:solidFill>
                        <a:srgbClr val="D9D9D9"/>
                      </a:solidFill>
                      <a:prstDash val="solid"/>
                      <a:round/>
                      <a:headEnd type="none" w="med" len="med"/>
                      <a:tailEnd type="none" w="med" len="med"/>
                    </a:lnR>
                    <a:lnT w="9525" cap="flat" cmpd="sng">
                      <a:solidFill>
                        <a:srgbClr val="D9D9D9"/>
                      </a:solidFill>
                      <a:prstDash val="solid"/>
                      <a:round/>
                      <a:headEnd type="none" w="med" len="med"/>
                      <a:tailEnd type="none" w="med" len="med"/>
                    </a:lnT>
                    <a:lnB w="9525" cap="flat" cmpd="sng">
                      <a:solidFill>
                        <a:srgbClr val="D9D9D9"/>
                      </a:solidFill>
                      <a:prstDash val="solid"/>
                      <a:round/>
                      <a:headEnd type="none" w="med" len="med"/>
                      <a:tailEnd type="none" w="med" len="med"/>
                    </a:lnB>
                  </a:tcPr>
                </a:tc>
                <a:tc>
                  <a:txBody>
                    <a:bodyPr/>
                    <a:lstStyle/>
                    <a:p>
                      <a:pPr lvl="0" algn="ctr">
                        <a:spcBef>
                          <a:spcPts val="0"/>
                        </a:spcBef>
                        <a:buNone/>
                      </a:pPr>
                      <a:r>
                        <a:rPr lang="en" sz="1600" dirty="0" smtClean="0">
                          <a:solidFill>
                            <a:schemeClr val="bg1"/>
                          </a:solidFill>
                          <a:latin typeface="Montserrat" panose="00000500000000000000" pitchFamily="50" charset="0"/>
                          <a:ea typeface="Raleway"/>
                          <a:cs typeface="Raleway"/>
                          <a:sym typeface="Raleway"/>
                        </a:rPr>
                        <a:t>RTOS</a:t>
                      </a:r>
                      <a:endParaRPr lang="en" sz="1600" dirty="0">
                        <a:solidFill>
                          <a:schemeClr val="bg1"/>
                        </a:solidFill>
                        <a:latin typeface="Montserrat" panose="00000500000000000000" pitchFamily="50" charset="0"/>
                        <a:ea typeface="Raleway"/>
                        <a:cs typeface="Raleway"/>
                        <a:sym typeface="Raleway"/>
                      </a:endParaRPr>
                    </a:p>
                  </a:txBody>
                  <a:tcPr marL="91425" marR="91425" marT="68575" marB="68575" anchor="ctr">
                    <a:lnL w="9525" cap="flat" cmpd="sng">
                      <a:solidFill>
                        <a:srgbClr val="D9D9D9"/>
                      </a:solidFill>
                      <a:prstDash val="solid"/>
                      <a:round/>
                      <a:headEnd type="none" w="med" len="med"/>
                      <a:tailEnd type="none" w="med" len="med"/>
                    </a:lnL>
                    <a:lnR w="9525" cap="flat" cmpd="sng">
                      <a:solidFill>
                        <a:srgbClr val="D9D9D9"/>
                      </a:solidFill>
                      <a:prstDash val="solid"/>
                      <a:round/>
                      <a:headEnd type="none" w="med" len="med"/>
                      <a:tailEnd type="none" w="med" len="med"/>
                    </a:lnR>
                    <a:lnT w="9525" cap="flat" cmpd="sng">
                      <a:solidFill>
                        <a:srgbClr val="D9D9D9"/>
                      </a:solidFill>
                      <a:prstDash val="solid"/>
                      <a:round/>
                      <a:headEnd type="none" w="med" len="med"/>
                      <a:tailEnd type="none" w="med" len="med"/>
                    </a:lnT>
                    <a:lnB w="9525" cap="flat" cmpd="sng">
                      <a:solidFill>
                        <a:srgbClr val="D9D9D9"/>
                      </a:solidFill>
                      <a:prstDash val="solid"/>
                      <a:round/>
                      <a:headEnd type="none" w="med" len="med"/>
                      <a:tailEnd type="none" w="med" len="med"/>
                    </a:lnB>
                  </a:tcPr>
                </a:tc>
                <a:tc>
                  <a:txBody>
                    <a:bodyPr/>
                    <a:lstStyle/>
                    <a:p>
                      <a:pPr lvl="0" algn="ctr">
                        <a:spcBef>
                          <a:spcPts val="0"/>
                        </a:spcBef>
                        <a:buNone/>
                      </a:pPr>
                      <a:r>
                        <a:rPr lang="en" sz="1600" dirty="0" smtClean="0">
                          <a:solidFill>
                            <a:schemeClr val="bg1"/>
                          </a:solidFill>
                          <a:latin typeface="Montserrat" panose="00000500000000000000" pitchFamily="50" charset="0"/>
                          <a:ea typeface="Raleway"/>
                          <a:cs typeface="Raleway"/>
                          <a:sym typeface="Raleway"/>
                        </a:rPr>
                        <a:t>Linux</a:t>
                      </a:r>
                      <a:endParaRPr lang="en" sz="1600" dirty="0">
                        <a:solidFill>
                          <a:schemeClr val="bg1"/>
                        </a:solidFill>
                        <a:latin typeface="Montserrat" panose="00000500000000000000" pitchFamily="50" charset="0"/>
                        <a:ea typeface="Raleway"/>
                        <a:cs typeface="Raleway"/>
                        <a:sym typeface="Raleway"/>
                      </a:endParaRPr>
                    </a:p>
                  </a:txBody>
                  <a:tcPr marL="91425" marR="91425" marT="68575" marB="68575" anchor="ctr">
                    <a:lnL w="9525" cap="flat" cmpd="sng">
                      <a:solidFill>
                        <a:srgbClr val="D9D9D9"/>
                      </a:solidFill>
                      <a:prstDash val="solid"/>
                      <a:round/>
                      <a:headEnd type="none" w="med" len="med"/>
                      <a:tailEnd type="none" w="med" len="med"/>
                    </a:lnL>
                    <a:lnR w="9525" cap="flat" cmpd="sng">
                      <a:solidFill>
                        <a:srgbClr val="D9D9D9"/>
                      </a:solidFill>
                      <a:prstDash val="solid"/>
                      <a:round/>
                      <a:headEnd type="none" w="med" len="med"/>
                      <a:tailEnd type="none" w="med" len="med"/>
                    </a:lnR>
                    <a:lnT w="9525" cap="flat" cmpd="sng">
                      <a:solidFill>
                        <a:srgbClr val="D9D9D9"/>
                      </a:solidFill>
                      <a:prstDash val="solid"/>
                      <a:round/>
                      <a:headEnd type="none" w="med" len="med"/>
                      <a:tailEnd type="none" w="med" len="med"/>
                    </a:lnT>
                    <a:lnB w="9525" cap="flat" cmpd="sng">
                      <a:solidFill>
                        <a:srgbClr val="D9D9D9"/>
                      </a:solidFill>
                      <a:prstDash val="solid"/>
                      <a:round/>
                      <a:headEnd type="none" w="med" len="med"/>
                      <a:tailEnd type="none" w="med" len="med"/>
                    </a:lnB>
                  </a:tcPr>
                </a:tc>
              </a:tr>
              <a:tr h="689050">
                <a:tc>
                  <a:txBody>
                    <a:bodyPr/>
                    <a:lstStyle/>
                    <a:p>
                      <a:pPr lvl="0" algn="r">
                        <a:spcBef>
                          <a:spcPts val="0"/>
                        </a:spcBef>
                        <a:buNone/>
                      </a:pPr>
                      <a:r>
                        <a:rPr lang="en" sz="1600" dirty="0" smtClean="0">
                          <a:solidFill>
                            <a:schemeClr val="bg1"/>
                          </a:solidFill>
                          <a:latin typeface="Raleway" panose="020B0503030101060003" pitchFamily="34" charset="0"/>
                          <a:ea typeface="Raleway"/>
                          <a:cs typeface="Raleway"/>
                          <a:sym typeface="Raleway"/>
                        </a:rPr>
                        <a:t>1</a:t>
                      </a:r>
                      <a:endParaRPr lang="en" sz="1600" dirty="0">
                        <a:solidFill>
                          <a:schemeClr val="bg1"/>
                        </a:solidFill>
                        <a:latin typeface="Raleway" panose="020B0503030101060003" pitchFamily="34" charset="0"/>
                        <a:ea typeface="Raleway"/>
                        <a:cs typeface="Raleway"/>
                        <a:sym typeface="Raleway"/>
                      </a:endParaRPr>
                    </a:p>
                  </a:txBody>
                  <a:tcPr marL="91425" marR="91425" marT="68575" marB="68575" anchor="ctr">
                    <a:lnL w="9525" cap="flat" cmpd="sng">
                      <a:solidFill>
                        <a:srgbClr val="D9D9D9"/>
                      </a:solidFill>
                      <a:prstDash val="solid"/>
                      <a:round/>
                      <a:headEnd type="none" w="med" len="med"/>
                      <a:tailEnd type="none" w="med" len="med"/>
                    </a:lnL>
                    <a:lnR w="9525" cap="flat" cmpd="sng">
                      <a:solidFill>
                        <a:srgbClr val="D9D9D9"/>
                      </a:solidFill>
                      <a:prstDash val="solid"/>
                      <a:round/>
                      <a:headEnd type="none" w="med" len="med"/>
                      <a:tailEnd type="none" w="med" len="med"/>
                    </a:lnR>
                    <a:lnT w="9525" cap="flat" cmpd="sng">
                      <a:solidFill>
                        <a:srgbClr val="D9D9D9"/>
                      </a:solidFill>
                      <a:prstDash val="solid"/>
                      <a:round/>
                      <a:headEnd type="none" w="med" len="med"/>
                      <a:tailEnd type="none" w="med" len="med"/>
                    </a:lnT>
                    <a:lnB w="9525" cap="flat" cmpd="sng">
                      <a:solidFill>
                        <a:srgbClr val="D9D9D9"/>
                      </a:solidFill>
                      <a:prstDash val="solid"/>
                      <a:round/>
                      <a:headEnd type="none" w="med" len="med"/>
                      <a:tailEnd type="none" w="med" len="med"/>
                    </a:lnB>
                  </a:tcPr>
                </a:tc>
                <a:tc>
                  <a:txBody>
                    <a:bodyPr/>
                    <a:lstStyle/>
                    <a:p>
                      <a:pPr lvl="0" algn="ctr">
                        <a:spcBef>
                          <a:spcPts val="0"/>
                        </a:spcBef>
                        <a:buNone/>
                      </a:pPr>
                      <a:r>
                        <a:rPr lang="en" sz="1600" b="1" dirty="0" smtClean="0">
                          <a:solidFill>
                            <a:srgbClr val="C00000"/>
                          </a:solidFill>
                          <a:latin typeface="Raleway" panose="020B0503030101060003" pitchFamily="34" charset="0"/>
                          <a:ea typeface="Montserrat"/>
                          <a:cs typeface="Montserrat"/>
                          <a:sym typeface="Montserrat"/>
                        </a:rPr>
                        <a:t>33%</a:t>
                      </a:r>
                      <a:endParaRPr lang="en" sz="1600" b="1" dirty="0">
                        <a:solidFill>
                          <a:srgbClr val="C00000"/>
                        </a:solidFill>
                        <a:latin typeface="Raleway" panose="020B0503030101060003" pitchFamily="34" charset="0"/>
                        <a:ea typeface="Montserrat"/>
                        <a:cs typeface="Montserrat"/>
                        <a:sym typeface="Montserrat"/>
                      </a:endParaRPr>
                    </a:p>
                  </a:txBody>
                  <a:tcPr marL="91425" marR="91425" marT="68575" marB="68575" anchor="ctr">
                    <a:lnL w="9525" cap="flat" cmpd="sng">
                      <a:solidFill>
                        <a:srgbClr val="D9D9D9"/>
                      </a:solidFill>
                      <a:prstDash val="solid"/>
                      <a:round/>
                      <a:headEnd type="none" w="med" len="med"/>
                      <a:tailEnd type="none" w="med" len="med"/>
                    </a:lnL>
                    <a:lnR w="9525" cap="flat" cmpd="sng">
                      <a:solidFill>
                        <a:srgbClr val="D9D9D9"/>
                      </a:solidFill>
                      <a:prstDash val="solid"/>
                      <a:round/>
                      <a:headEnd type="none" w="med" len="med"/>
                      <a:tailEnd type="none" w="med" len="med"/>
                    </a:lnR>
                    <a:lnT w="9525" cap="flat" cmpd="sng">
                      <a:solidFill>
                        <a:srgbClr val="D9D9D9"/>
                      </a:solidFill>
                      <a:prstDash val="solid"/>
                      <a:round/>
                      <a:headEnd type="none" w="med" len="med"/>
                      <a:tailEnd type="none" w="med" len="med"/>
                    </a:lnT>
                    <a:lnB w="9525" cap="flat" cmpd="sng">
                      <a:solidFill>
                        <a:srgbClr val="D9D9D9"/>
                      </a:solidFill>
                      <a:prstDash val="solid"/>
                      <a:round/>
                      <a:headEnd type="none" w="med" len="med"/>
                      <a:tailEnd type="none" w="med" len="med"/>
                    </a:lnB>
                  </a:tcPr>
                </a:tc>
                <a:tc>
                  <a:txBody>
                    <a:bodyPr/>
                    <a:lstStyle/>
                    <a:p>
                      <a:pPr lvl="0" algn="ctr">
                        <a:spcBef>
                          <a:spcPts val="0"/>
                        </a:spcBef>
                        <a:buNone/>
                      </a:pPr>
                      <a:r>
                        <a:rPr lang="en" sz="1600" b="0" dirty="0" smtClean="0">
                          <a:solidFill>
                            <a:schemeClr val="bg1"/>
                          </a:solidFill>
                          <a:latin typeface="Raleway" panose="020B0503030101060003" pitchFamily="34" charset="0"/>
                          <a:ea typeface="Montserrat"/>
                          <a:cs typeface="Montserrat"/>
                          <a:sym typeface="Montserrat"/>
                        </a:rPr>
                        <a:t>18%</a:t>
                      </a:r>
                      <a:endParaRPr lang="en" sz="1600" b="0" dirty="0">
                        <a:solidFill>
                          <a:schemeClr val="bg1"/>
                        </a:solidFill>
                        <a:latin typeface="Raleway" panose="020B0503030101060003" pitchFamily="34" charset="0"/>
                        <a:ea typeface="Montserrat"/>
                        <a:cs typeface="Montserrat"/>
                        <a:sym typeface="Montserrat"/>
                      </a:endParaRPr>
                    </a:p>
                  </a:txBody>
                  <a:tcPr marL="91425" marR="91425" marT="68575" marB="68575" anchor="ctr">
                    <a:lnL w="9525" cap="flat" cmpd="sng">
                      <a:solidFill>
                        <a:srgbClr val="D9D9D9"/>
                      </a:solidFill>
                      <a:prstDash val="solid"/>
                      <a:round/>
                      <a:headEnd type="none" w="med" len="med"/>
                      <a:tailEnd type="none" w="med" len="med"/>
                    </a:lnL>
                    <a:lnR w="9525" cap="flat" cmpd="sng">
                      <a:solidFill>
                        <a:srgbClr val="D9D9D9"/>
                      </a:solidFill>
                      <a:prstDash val="solid"/>
                      <a:round/>
                      <a:headEnd type="none" w="med" len="med"/>
                      <a:tailEnd type="none" w="med" len="med"/>
                    </a:lnR>
                    <a:lnT w="9525" cap="flat" cmpd="sng">
                      <a:solidFill>
                        <a:srgbClr val="D9D9D9"/>
                      </a:solidFill>
                      <a:prstDash val="solid"/>
                      <a:round/>
                      <a:headEnd type="none" w="med" len="med"/>
                      <a:tailEnd type="none" w="med" len="med"/>
                    </a:lnT>
                    <a:lnB w="9525" cap="flat" cmpd="sng">
                      <a:solidFill>
                        <a:srgbClr val="D9D9D9"/>
                      </a:solidFill>
                      <a:prstDash val="solid"/>
                      <a:round/>
                      <a:headEnd type="none" w="med" len="med"/>
                      <a:tailEnd type="none" w="med" len="med"/>
                    </a:lnB>
                  </a:tcPr>
                </a:tc>
                <a:tc>
                  <a:txBody>
                    <a:bodyPr/>
                    <a:lstStyle/>
                    <a:p>
                      <a:pPr lvl="0" algn="ctr">
                        <a:spcBef>
                          <a:spcPts val="0"/>
                        </a:spcBef>
                        <a:buNone/>
                      </a:pPr>
                      <a:r>
                        <a:rPr lang="en" sz="1600" b="0" dirty="0" smtClean="0">
                          <a:solidFill>
                            <a:schemeClr val="bg1"/>
                          </a:solidFill>
                          <a:latin typeface="Raleway" panose="020B0503030101060003" pitchFamily="34" charset="0"/>
                          <a:ea typeface="Montserrat"/>
                          <a:cs typeface="Montserrat"/>
                          <a:sym typeface="Montserrat"/>
                        </a:rPr>
                        <a:t>13%</a:t>
                      </a:r>
                      <a:endParaRPr lang="en" sz="1600" b="0" dirty="0">
                        <a:solidFill>
                          <a:schemeClr val="bg1"/>
                        </a:solidFill>
                        <a:latin typeface="Raleway" panose="020B0503030101060003" pitchFamily="34" charset="0"/>
                        <a:ea typeface="Montserrat"/>
                        <a:cs typeface="Montserrat"/>
                        <a:sym typeface="Montserrat"/>
                      </a:endParaRPr>
                    </a:p>
                  </a:txBody>
                  <a:tcPr marL="91425" marR="91425" marT="68575" marB="68575" anchor="ctr">
                    <a:lnL w="9525" cap="flat" cmpd="sng">
                      <a:solidFill>
                        <a:srgbClr val="D9D9D9"/>
                      </a:solidFill>
                      <a:prstDash val="solid"/>
                      <a:round/>
                      <a:headEnd type="none" w="med" len="med"/>
                      <a:tailEnd type="none" w="med" len="med"/>
                    </a:lnL>
                    <a:lnR w="9525" cap="flat" cmpd="sng">
                      <a:solidFill>
                        <a:srgbClr val="D9D9D9"/>
                      </a:solidFill>
                      <a:prstDash val="solid"/>
                      <a:round/>
                      <a:headEnd type="none" w="med" len="med"/>
                      <a:tailEnd type="none" w="med" len="med"/>
                    </a:lnR>
                    <a:lnT w="9525" cap="flat" cmpd="sng">
                      <a:solidFill>
                        <a:srgbClr val="D9D9D9"/>
                      </a:solidFill>
                      <a:prstDash val="solid"/>
                      <a:round/>
                      <a:headEnd type="none" w="med" len="med"/>
                      <a:tailEnd type="none" w="med" len="med"/>
                    </a:lnT>
                    <a:lnB w="9525" cap="flat" cmpd="sng">
                      <a:solidFill>
                        <a:srgbClr val="D9D9D9"/>
                      </a:solidFill>
                      <a:prstDash val="solid"/>
                      <a:round/>
                      <a:headEnd type="none" w="med" len="med"/>
                      <a:tailEnd type="none" w="med" len="med"/>
                    </a:lnB>
                  </a:tcPr>
                </a:tc>
              </a:tr>
              <a:tr h="689050">
                <a:tc>
                  <a:txBody>
                    <a:bodyPr/>
                    <a:lstStyle/>
                    <a:p>
                      <a:pPr lvl="0" algn="r">
                        <a:spcBef>
                          <a:spcPts val="0"/>
                        </a:spcBef>
                        <a:buNone/>
                      </a:pPr>
                      <a:r>
                        <a:rPr lang="en" sz="1600" dirty="0" smtClean="0">
                          <a:solidFill>
                            <a:schemeClr val="bg1"/>
                          </a:solidFill>
                          <a:latin typeface="Raleway" panose="020B0503030101060003" pitchFamily="34" charset="0"/>
                          <a:ea typeface="Raleway"/>
                          <a:cs typeface="Raleway"/>
                          <a:sym typeface="Raleway"/>
                        </a:rPr>
                        <a:t>2-3</a:t>
                      </a:r>
                      <a:endParaRPr lang="en" sz="1600" dirty="0">
                        <a:solidFill>
                          <a:schemeClr val="bg1"/>
                        </a:solidFill>
                        <a:latin typeface="Raleway" panose="020B0503030101060003" pitchFamily="34" charset="0"/>
                        <a:ea typeface="Raleway"/>
                        <a:cs typeface="Raleway"/>
                        <a:sym typeface="Raleway"/>
                      </a:endParaRPr>
                    </a:p>
                  </a:txBody>
                  <a:tcPr marL="91425" marR="91425" marT="68575" marB="68575" anchor="ctr">
                    <a:lnL w="9525" cap="flat" cmpd="sng">
                      <a:solidFill>
                        <a:srgbClr val="D9D9D9"/>
                      </a:solidFill>
                      <a:prstDash val="solid"/>
                      <a:round/>
                      <a:headEnd type="none" w="med" len="med"/>
                      <a:tailEnd type="none" w="med" len="med"/>
                    </a:lnL>
                    <a:lnR w="9525" cap="flat" cmpd="sng">
                      <a:solidFill>
                        <a:srgbClr val="D9D9D9"/>
                      </a:solidFill>
                      <a:prstDash val="solid"/>
                      <a:round/>
                      <a:headEnd type="none" w="med" len="med"/>
                      <a:tailEnd type="none" w="med" len="med"/>
                    </a:lnR>
                    <a:lnT w="9525" cap="flat" cmpd="sng">
                      <a:solidFill>
                        <a:srgbClr val="D9D9D9"/>
                      </a:solidFill>
                      <a:prstDash val="solid"/>
                      <a:round/>
                      <a:headEnd type="none" w="med" len="med"/>
                      <a:tailEnd type="none" w="med" len="med"/>
                    </a:lnT>
                    <a:lnB w="9525" cap="flat" cmpd="sng">
                      <a:solidFill>
                        <a:srgbClr val="D9D9D9"/>
                      </a:solidFill>
                      <a:prstDash val="solid"/>
                      <a:round/>
                      <a:headEnd type="none" w="med" len="med"/>
                      <a:tailEnd type="none" w="med" len="med"/>
                    </a:lnB>
                  </a:tcPr>
                </a:tc>
                <a:tc>
                  <a:txBody>
                    <a:bodyPr/>
                    <a:lstStyle/>
                    <a:p>
                      <a:pPr lvl="0" algn="ctr">
                        <a:spcBef>
                          <a:spcPts val="0"/>
                        </a:spcBef>
                        <a:buNone/>
                      </a:pPr>
                      <a:r>
                        <a:rPr lang="en" sz="1600" b="0" dirty="0" smtClean="0">
                          <a:solidFill>
                            <a:schemeClr val="bg1"/>
                          </a:solidFill>
                          <a:latin typeface="Raleway" panose="020B0503030101060003" pitchFamily="34" charset="0"/>
                          <a:ea typeface="Montserrat"/>
                          <a:cs typeface="Montserrat"/>
                          <a:sym typeface="Montserrat"/>
                        </a:rPr>
                        <a:t>22%</a:t>
                      </a:r>
                      <a:endParaRPr lang="en" sz="1600" b="0" dirty="0">
                        <a:solidFill>
                          <a:schemeClr val="bg1"/>
                        </a:solidFill>
                        <a:latin typeface="Raleway" panose="020B0503030101060003" pitchFamily="34" charset="0"/>
                        <a:ea typeface="Montserrat"/>
                        <a:cs typeface="Montserrat"/>
                        <a:sym typeface="Montserrat"/>
                      </a:endParaRPr>
                    </a:p>
                  </a:txBody>
                  <a:tcPr marL="91425" marR="91425" marT="68575" marB="68575" anchor="ctr">
                    <a:lnL w="9525" cap="flat" cmpd="sng">
                      <a:solidFill>
                        <a:srgbClr val="D9D9D9"/>
                      </a:solidFill>
                      <a:prstDash val="solid"/>
                      <a:round/>
                      <a:headEnd type="none" w="med" len="med"/>
                      <a:tailEnd type="none" w="med" len="med"/>
                    </a:lnL>
                    <a:lnR w="9525" cap="flat" cmpd="sng">
                      <a:solidFill>
                        <a:srgbClr val="D9D9D9"/>
                      </a:solidFill>
                      <a:prstDash val="solid"/>
                      <a:round/>
                      <a:headEnd type="none" w="med" len="med"/>
                      <a:tailEnd type="none" w="med" len="med"/>
                    </a:lnR>
                    <a:lnT w="9525" cap="flat" cmpd="sng">
                      <a:solidFill>
                        <a:srgbClr val="D9D9D9"/>
                      </a:solidFill>
                      <a:prstDash val="solid"/>
                      <a:round/>
                      <a:headEnd type="none" w="med" len="med"/>
                      <a:tailEnd type="none" w="med" len="med"/>
                    </a:lnT>
                    <a:lnB w="9525" cap="flat" cmpd="sng">
                      <a:solidFill>
                        <a:srgbClr val="D9D9D9"/>
                      </a:solidFill>
                      <a:prstDash val="solid"/>
                      <a:round/>
                      <a:headEnd type="none" w="med" len="med"/>
                      <a:tailEnd type="none" w="med" len="med"/>
                    </a:lnB>
                  </a:tcPr>
                </a:tc>
                <a:tc>
                  <a:txBody>
                    <a:bodyPr/>
                    <a:lstStyle/>
                    <a:p>
                      <a:pPr lvl="0" algn="ctr">
                        <a:spcBef>
                          <a:spcPts val="0"/>
                        </a:spcBef>
                        <a:buNone/>
                      </a:pPr>
                      <a:r>
                        <a:rPr lang="en" sz="1600" b="1" dirty="0" smtClean="0">
                          <a:solidFill>
                            <a:srgbClr val="C00000"/>
                          </a:solidFill>
                          <a:latin typeface="Raleway" panose="020B0503030101060003" pitchFamily="34" charset="0"/>
                          <a:ea typeface="Montserrat"/>
                          <a:cs typeface="Montserrat"/>
                          <a:sym typeface="Montserrat"/>
                        </a:rPr>
                        <a:t>24%</a:t>
                      </a:r>
                      <a:endParaRPr lang="en" sz="1600" b="1" dirty="0">
                        <a:solidFill>
                          <a:srgbClr val="C00000"/>
                        </a:solidFill>
                        <a:latin typeface="Raleway" panose="020B0503030101060003" pitchFamily="34" charset="0"/>
                        <a:ea typeface="Montserrat"/>
                        <a:cs typeface="Montserrat"/>
                        <a:sym typeface="Montserrat"/>
                      </a:endParaRPr>
                    </a:p>
                  </a:txBody>
                  <a:tcPr marL="91425" marR="91425" marT="68575" marB="68575" anchor="ctr">
                    <a:lnL w="9525" cap="flat" cmpd="sng">
                      <a:solidFill>
                        <a:srgbClr val="D9D9D9"/>
                      </a:solidFill>
                      <a:prstDash val="solid"/>
                      <a:round/>
                      <a:headEnd type="none" w="med" len="med"/>
                      <a:tailEnd type="none" w="med" len="med"/>
                    </a:lnL>
                    <a:lnR w="9525" cap="flat" cmpd="sng">
                      <a:solidFill>
                        <a:srgbClr val="D9D9D9"/>
                      </a:solidFill>
                      <a:prstDash val="solid"/>
                      <a:round/>
                      <a:headEnd type="none" w="med" len="med"/>
                      <a:tailEnd type="none" w="med" len="med"/>
                    </a:lnR>
                    <a:lnT w="9525" cap="flat" cmpd="sng">
                      <a:solidFill>
                        <a:srgbClr val="D9D9D9"/>
                      </a:solidFill>
                      <a:prstDash val="solid"/>
                      <a:round/>
                      <a:headEnd type="none" w="med" len="med"/>
                      <a:tailEnd type="none" w="med" len="med"/>
                    </a:lnT>
                    <a:lnB w="9525" cap="flat" cmpd="sng">
                      <a:solidFill>
                        <a:srgbClr val="D9D9D9"/>
                      </a:solidFill>
                      <a:prstDash val="solid"/>
                      <a:round/>
                      <a:headEnd type="none" w="med" len="med"/>
                      <a:tailEnd type="none" w="med" len="med"/>
                    </a:lnB>
                  </a:tcPr>
                </a:tc>
                <a:tc>
                  <a:txBody>
                    <a:bodyPr/>
                    <a:lstStyle/>
                    <a:p>
                      <a:pPr lvl="0" algn="ctr">
                        <a:spcBef>
                          <a:spcPts val="0"/>
                        </a:spcBef>
                        <a:buNone/>
                      </a:pPr>
                      <a:r>
                        <a:rPr lang="en" sz="1600" b="0" dirty="0" smtClean="0">
                          <a:solidFill>
                            <a:schemeClr val="bg1"/>
                          </a:solidFill>
                          <a:latin typeface="Raleway" panose="020B0503030101060003" pitchFamily="34" charset="0"/>
                          <a:ea typeface="Montserrat"/>
                          <a:cs typeface="Montserrat"/>
                          <a:sym typeface="Montserrat"/>
                        </a:rPr>
                        <a:t>17%</a:t>
                      </a:r>
                      <a:endParaRPr lang="en" sz="1600" b="0" dirty="0">
                        <a:solidFill>
                          <a:schemeClr val="bg1"/>
                        </a:solidFill>
                        <a:latin typeface="Raleway" panose="020B0503030101060003" pitchFamily="34" charset="0"/>
                        <a:ea typeface="Montserrat"/>
                        <a:cs typeface="Montserrat"/>
                        <a:sym typeface="Montserrat"/>
                      </a:endParaRPr>
                    </a:p>
                  </a:txBody>
                  <a:tcPr marL="91425" marR="91425" marT="68575" marB="68575" anchor="ctr">
                    <a:lnL w="9525" cap="flat" cmpd="sng">
                      <a:solidFill>
                        <a:srgbClr val="D9D9D9"/>
                      </a:solidFill>
                      <a:prstDash val="solid"/>
                      <a:round/>
                      <a:headEnd type="none" w="med" len="med"/>
                      <a:tailEnd type="none" w="med" len="med"/>
                    </a:lnL>
                    <a:lnR w="9525" cap="flat" cmpd="sng">
                      <a:solidFill>
                        <a:srgbClr val="D9D9D9"/>
                      </a:solidFill>
                      <a:prstDash val="solid"/>
                      <a:round/>
                      <a:headEnd type="none" w="med" len="med"/>
                      <a:tailEnd type="none" w="med" len="med"/>
                    </a:lnR>
                    <a:lnT w="9525" cap="flat" cmpd="sng">
                      <a:solidFill>
                        <a:srgbClr val="D9D9D9"/>
                      </a:solidFill>
                      <a:prstDash val="solid"/>
                      <a:round/>
                      <a:headEnd type="none" w="med" len="med"/>
                      <a:tailEnd type="none" w="med" len="med"/>
                    </a:lnT>
                    <a:lnB w="9525" cap="flat" cmpd="sng">
                      <a:solidFill>
                        <a:srgbClr val="D9D9D9"/>
                      </a:solidFill>
                      <a:prstDash val="solid"/>
                      <a:round/>
                      <a:headEnd type="none" w="med" len="med"/>
                      <a:tailEnd type="none" w="med" len="med"/>
                    </a:lnB>
                  </a:tcPr>
                </a:tc>
              </a:tr>
              <a:tr h="689050">
                <a:tc>
                  <a:txBody>
                    <a:bodyPr/>
                    <a:lstStyle/>
                    <a:p>
                      <a:pPr lvl="0" algn="r" rtl="0">
                        <a:spcBef>
                          <a:spcPts val="0"/>
                        </a:spcBef>
                        <a:buNone/>
                      </a:pPr>
                      <a:r>
                        <a:rPr lang="en" sz="1600" dirty="0" smtClean="0">
                          <a:solidFill>
                            <a:schemeClr val="bg1"/>
                          </a:solidFill>
                          <a:latin typeface="Raleway" panose="020B0503030101060003" pitchFamily="34" charset="0"/>
                          <a:ea typeface="Raleway"/>
                          <a:cs typeface="Raleway"/>
                          <a:sym typeface="Raleway"/>
                        </a:rPr>
                        <a:t>4+</a:t>
                      </a:r>
                      <a:endParaRPr lang="en" sz="1600" dirty="0">
                        <a:solidFill>
                          <a:schemeClr val="bg1"/>
                        </a:solidFill>
                        <a:latin typeface="Raleway" panose="020B0503030101060003" pitchFamily="34" charset="0"/>
                        <a:ea typeface="Raleway"/>
                        <a:cs typeface="Raleway"/>
                        <a:sym typeface="Raleway"/>
                      </a:endParaRPr>
                    </a:p>
                  </a:txBody>
                  <a:tcPr marL="91425" marR="91425" marT="68575" marB="68575" anchor="ctr">
                    <a:lnL w="9525" cap="flat" cmpd="sng">
                      <a:solidFill>
                        <a:srgbClr val="D9D9D9"/>
                      </a:solidFill>
                      <a:prstDash val="solid"/>
                      <a:round/>
                      <a:headEnd type="none" w="med" len="med"/>
                      <a:tailEnd type="none" w="med" len="med"/>
                    </a:lnL>
                    <a:lnR w="9525" cap="flat" cmpd="sng">
                      <a:solidFill>
                        <a:srgbClr val="D9D9D9"/>
                      </a:solidFill>
                      <a:prstDash val="solid"/>
                      <a:round/>
                      <a:headEnd type="none" w="med" len="med"/>
                      <a:tailEnd type="none" w="med" len="med"/>
                    </a:lnR>
                    <a:lnT w="9525" cap="flat" cmpd="sng">
                      <a:solidFill>
                        <a:srgbClr val="D9D9D9"/>
                      </a:solidFill>
                      <a:prstDash val="solid"/>
                      <a:round/>
                      <a:headEnd type="none" w="med" len="med"/>
                      <a:tailEnd type="none" w="med" len="med"/>
                    </a:lnT>
                    <a:lnB w="9525" cap="flat" cmpd="sng">
                      <a:solidFill>
                        <a:srgbClr val="D9D9D9"/>
                      </a:solidFill>
                      <a:prstDash val="solid"/>
                      <a:round/>
                      <a:headEnd type="none" w="med" len="med"/>
                      <a:tailEnd type="none" w="med" len="med"/>
                    </a:lnB>
                  </a:tcPr>
                </a:tc>
                <a:tc>
                  <a:txBody>
                    <a:bodyPr/>
                    <a:lstStyle/>
                    <a:p>
                      <a:pPr lvl="0" algn="ctr" rtl="0">
                        <a:spcBef>
                          <a:spcPts val="0"/>
                        </a:spcBef>
                        <a:buNone/>
                      </a:pPr>
                      <a:r>
                        <a:rPr lang="en" sz="1600" b="0" dirty="0" smtClean="0">
                          <a:solidFill>
                            <a:schemeClr val="bg1"/>
                          </a:solidFill>
                          <a:latin typeface="Raleway" panose="020B0503030101060003" pitchFamily="34" charset="0"/>
                          <a:ea typeface="Montserrat"/>
                          <a:cs typeface="Montserrat"/>
                          <a:sym typeface="Montserrat"/>
                        </a:rPr>
                        <a:t>11%</a:t>
                      </a:r>
                      <a:endParaRPr lang="en" sz="1600" b="0" dirty="0">
                        <a:solidFill>
                          <a:schemeClr val="bg1"/>
                        </a:solidFill>
                        <a:latin typeface="Raleway" panose="020B0503030101060003" pitchFamily="34" charset="0"/>
                        <a:ea typeface="Montserrat"/>
                        <a:cs typeface="Montserrat"/>
                        <a:sym typeface="Montserrat"/>
                      </a:endParaRPr>
                    </a:p>
                  </a:txBody>
                  <a:tcPr marL="91425" marR="91425" marT="68575" marB="68575" anchor="ctr">
                    <a:lnL w="9525" cap="flat" cmpd="sng">
                      <a:solidFill>
                        <a:srgbClr val="D9D9D9"/>
                      </a:solidFill>
                      <a:prstDash val="solid"/>
                      <a:round/>
                      <a:headEnd type="none" w="med" len="med"/>
                      <a:tailEnd type="none" w="med" len="med"/>
                    </a:lnL>
                    <a:lnR w="9525" cap="flat" cmpd="sng">
                      <a:solidFill>
                        <a:srgbClr val="D9D9D9"/>
                      </a:solidFill>
                      <a:prstDash val="solid"/>
                      <a:round/>
                      <a:headEnd type="none" w="med" len="med"/>
                      <a:tailEnd type="none" w="med" len="med"/>
                    </a:lnR>
                    <a:lnT w="9525" cap="flat" cmpd="sng">
                      <a:solidFill>
                        <a:srgbClr val="D9D9D9"/>
                      </a:solidFill>
                      <a:prstDash val="solid"/>
                      <a:round/>
                      <a:headEnd type="none" w="med" len="med"/>
                      <a:tailEnd type="none" w="med" len="med"/>
                    </a:lnT>
                    <a:lnB w="9525" cap="flat" cmpd="sng">
                      <a:solidFill>
                        <a:srgbClr val="D9D9D9"/>
                      </a:solidFill>
                      <a:prstDash val="solid"/>
                      <a:round/>
                      <a:headEnd type="none" w="med" len="med"/>
                      <a:tailEnd type="none" w="med" len="med"/>
                    </a:lnB>
                  </a:tcPr>
                </a:tc>
                <a:tc>
                  <a:txBody>
                    <a:bodyPr/>
                    <a:lstStyle/>
                    <a:p>
                      <a:pPr lvl="0" algn="ctr" rtl="0">
                        <a:spcBef>
                          <a:spcPts val="0"/>
                        </a:spcBef>
                        <a:buNone/>
                      </a:pPr>
                      <a:r>
                        <a:rPr lang="en" sz="1600" b="0" dirty="0" smtClean="0">
                          <a:solidFill>
                            <a:schemeClr val="bg1"/>
                          </a:solidFill>
                          <a:latin typeface="Raleway" panose="020B0503030101060003" pitchFamily="34" charset="0"/>
                          <a:ea typeface="Montserrat"/>
                          <a:cs typeface="Montserrat"/>
                          <a:sym typeface="Montserrat"/>
                        </a:rPr>
                        <a:t>25%</a:t>
                      </a:r>
                      <a:endParaRPr lang="en" sz="1600" b="0" dirty="0">
                        <a:solidFill>
                          <a:schemeClr val="bg1"/>
                        </a:solidFill>
                        <a:latin typeface="Raleway" panose="020B0503030101060003" pitchFamily="34" charset="0"/>
                        <a:ea typeface="Montserrat"/>
                        <a:cs typeface="Montserrat"/>
                        <a:sym typeface="Montserrat"/>
                      </a:endParaRPr>
                    </a:p>
                  </a:txBody>
                  <a:tcPr marL="91425" marR="91425" marT="68575" marB="68575" anchor="ctr">
                    <a:lnL w="9525" cap="flat" cmpd="sng">
                      <a:solidFill>
                        <a:srgbClr val="D9D9D9"/>
                      </a:solidFill>
                      <a:prstDash val="solid"/>
                      <a:round/>
                      <a:headEnd type="none" w="med" len="med"/>
                      <a:tailEnd type="none" w="med" len="med"/>
                    </a:lnL>
                    <a:lnR w="9525" cap="flat" cmpd="sng">
                      <a:solidFill>
                        <a:srgbClr val="D9D9D9"/>
                      </a:solidFill>
                      <a:prstDash val="solid"/>
                      <a:round/>
                      <a:headEnd type="none" w="med" len="med"/>
                      <a:tailEnd type="none" w="med" len="med"/>
                    </a:lnR>
                    <a:lnT w="9525" cap="flat" cmpd="sng">
                      <a:solidFill>
                        <a:srgbClr val="D9D9D9"/>
                      </a:solidFill>
                      <a:prstDash val="solid"/>
                      <a:round/>
                      <a:headEnd type="none" w="med" len="med"/>
                      <a:tailEnd type="none" w="med" len="med"/>
                    </a:lnT>
                    <a:lnB w="9525" cap="flat" cmpd="sng">
                      <a:solidFill>
                        <a:srgbClr val="D9D9D9"/>
                      </a:solidFill>
                      <a:prstDash val="solid"/>
                      <a:round/>
                      <a:headEnd type="none" w="med" len="med"/>
                      <a:tailEnd type="none" w="med" len="med"/>
                    </a:lnB>
                  </a:tcPr>
                </a:tc>
                <a:tc>
                  <a:txBody>
                    <a:bodyPr/>
                    <a:lstStyle/>
                    <a:p>
                      <a:pPr lvl="0" algn="ctr" rtl="0">
                        <a:spcBef>
                          <a:spcPts val="0"/>
                        </a:spcBef>
                        <a:buNone/>
                      </a:pPr>
                      <a:r>
                        <a:rPr lang="en" sz="1600" b="1" dirty="0" smtClean="0">
                          <a:solidFill>
                            <a:srgbClr val="C00000"/>
                          </a:solidFill>
                          <a:latin typeface="Raleway" panose="020B0503030101060003" pitchFamily="34" charset="0"/>
                          <a:ea typeface="Montserrat"/>
                          <a:cs typeface="Montserrat"/>
                          <a:sym typeface="Montserrat"/>
                        </a:rPr>
                        <a:t>32%</a:t>
                      </a:r>
                      <a:endParaRPr lang="en" sz="1600" b="1" dirty="0">
                        <a:solidFill>
                          <a:srgbClr val="C00000"/>
                        </a:solidFill>
                        <a:latin typeface="Raleway" panose="020B0503030101060003" pitchFamily="34" charset="0"/>
                        <a:ea typeface="Montserrat"/>
                        <a:cs typeface="Montserrat"/>
                        <a:sym typeface="Montserrat"/>
                      </a:endParaRPr>
                    </a:p>
                  </a:txBody>
                  <a:tcPr marL="91425" marR="91425" marT="68575" marB="68575" anchor="ctr">
                    <a:lnL w="9525" cap="flat" cmpd="sng">
                      <a:solidFill>
                        <a:srgbClr val="D9D9D9"/>
                      </a:solidFill>
                      <a:prstDash val="solid"/>
                      <a:round/>
                      <a:headEnd type="none" w="med" len="med"/>
                      <a:tailEnd type="none" w="med" len="med"/>
                    </a:lnL>
                    <a:lnR w="9525" cap="flat" cmpd="sng">
                      <a:solidFill>
                        <a:srgbClr val="D9D9D9"/>
                      </a:solidFill>
                      <a:prstDash val="solid"/>
                      <a:round/>
                      <a:headEnd type="none" w="med" len="med"/>
                      <a:tailEnd type="none" w="med" len="med"/>
                    </a:lnR>
                    <a:lnT w="9525" cap="flat" cmpd="sng">
                      <a:solidFill>
                        <a:srgbClr val="D9D9D9"/>
                      </a:solidFill>
                      <a:prstDash val="solid"/>
                      <a:round/>
                      <a:headEnd type="none" w="med" len="med"/>
                      <a:tailEnd type="none" w="med" len="med"/>
                    </a:lnT>
                    <a:lnB w="9525" cap="flat" cmpd="sng">
                      <a:solidFill>
                        <a:srgbClr val="D9D9D9"/>
                      </a:solidFill>
                      <a:prstDash val="solid"/>
                      <a:round/>
                      <a:headEnd type="none" w="med" len="med"/>
                      <a:tailEnd type="none" w="med" len="med"/>
                    </a:lnB>
                  </a:tcPr>
                </a:tc>
              </a:tr>
            </a:tbl>
          </a:graphicData>
        </a:graphic>
      </p:graphicFrame>
      <p:sp>
        <p:nvSpPr>
          <p:cNvPr id="6" name="Shape 60"/>
          <p:cNvSpPr txBox="1"/>
          <p:nvPr/>
        </p:nvSpPr>
        <p:spPr>
          <a:xfrm>
            <a:off x="145475" y="4754125"/>
            <a:ext cx="3427948" cy="357300"/>
          </a:xfrm>
          <a:prstGeom prst="rect">
            <a:avLst/>
          </a:prstGeom>
          <a:noFill/>
          <a:ln>
            <a:noFill/>
          </a:ln>
        </p:spPr>
        <p:txBody>
          <a:bodyPr lIns="91425" tIns="91425" rIns="91425" bIns="91425" anchor="t" anchorCtr="0">
            <a:noAutofit/>
          </a:bodyPr>
          <a:lstStyle/>
          <a:p>
            <a:pPr lvl="0">
              <a:lnSpc>
                <a:spcPct val="115000"/>
              </a:lnSpc>
              <a:spcBef>
                <a:spcPts val="600"/>
              </a:spcBef>
              <a:buClr>
                <a:schemeClr val="dk1"/>
              </a:buClr>
              <a:buSzPct val="122222"/>
            </a:pPr>
            <a:r>
              <a:rPr lang="en-US" sz="900" i="1" dirty="0" smtClean="0">
                <a:solidFill>
                  <a:schemeClr val="bg1"/>
                </a:solidFill>
                <a:latin typeface="Raleway"/>
                <a:ea typeface="Raleway"/>
                <a:cs typeface="Raleway"/>
                <a:sym typeface="Raleway"/>
              </a:rPr>
              <a:t>* 2017 </a:t>
            </a:r>
            <a:r>
              <a:rPr lang="en-US" sz="900" i="1" dirty="0">
                <a:solidFill>
                  <a:schemeClr val="bg1"/>
                </a:solidFill>
                <a:latin typeface="Raleway"/>
                <a:ea typeface="Raleway"/>
                <a:cs typeface="Raleway"/>
                <a:sym typeface="Raleway"/>
              </a:rPr>
              <a:t>Barr Group Embedded Systems Safety &amp; Security Survey</a:t>
            </a:r>
            <a:endParaRPr lang="en" sz="900" b="1" i="1" dirty="0">
              <a:solidFill>
                <a:schemeClr val="bg1"/>
              </a:solidFill>
              <a:latin typeface="Raleway"/>
              <a:ea typeface="Raleway"/>
              <a:cs typeface="Raleway"/>
              <a:sym typeface="Raleway"/>
            </a:endParaRPr>
          </a:p>
        </p:txBody>
      </p:sp>
    </p:spTree>
    <p:extLst>
      <p:ext uri="{BB962C8B-B14F-4D97-AF65-F5344CB8AC3E}">
        <p14:creationId xmlns:p14="http://schemas.microsoft.com/office/powerpoint/2010/main" val="27320291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72"/>
        <p:cNvGrpSpPr/>
        <p:nvPr/>
      </p:nvGrpSpPr>
      <p:grpSpPr>
        <a:xfrm>
          <a:off x="0" y="0"/>
          <a:ext cx="0" cy="0"/>
          <a:chOff x="0" y="0"/>
          <a:chExt cx="0" cy="0"/>
        </a:xfrm>
      </p:grpSpPr>
      <p:sp>
        <p:nvSpPr>
          <p:cNvPr id="73" name="Shape 73"/>
          <p:cNvSpPr txBox="1">
            <a:spLocks noGrp="1"/>
          </p:cNvSpPr>
          <p:nvPr>
            <p:ph type="ctrTitle"/>
          </p:nvPr>
        </p:nvSpPr>
        <p:spPr>
          <a:xfrm>
            <a:off x="925200" y="925200"/>
            <a:ext cx="7293300" cy="3293100"/>
          </a:xfrm>
          <a:prstGeom prst="rect">
            <a:avLst/>
          </a:prstGeom>
        </p:spPr>
        <p:txBody>
          <a:bodyPr lIns="91425" tIns="91425" rIns="91425" bIns="91425" anchor="ctr" anchorCtr="0">
            <a:noAutofit/>
          </a:bodyPr>
          <a:lstStyle/>
          <a:p>
            <a:pPr lvl="0" rtl="0">
              <a:spcBef>
                <a:spcPts val="0"/>
              </a:spcBef>
              <a:buNone/>
            </a:pPr>
            <a:r>
              <a:rPr lang="en" sz="2800" dirty="0" smtClean="0"/>
              <a:t>Embedded Binary Security</a:t>
            </a:r>
            <a:endParaRPr lang="en" sz="2800" dirty="0"/>
          </a:p>
        </p:txBody>
      </p:sp>
    </p:spTree>
    <p:extLst>
      <p:ext uri="{BB962C8B-B14F-4D97-AF65-F5344CB8AC3E}">
        <p14:creationId xmlns:p14="http://schemas.microsoft.com/office/powerpoint/2010/main" val="329299103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pic>
        <p:nvPicPr>
          <p:cNvPr id="122" name="Shape 122"/>
          <p:cNvPicPr preferRelativeResize="0"/>
          <p:nvPr/>
        </p:nvPicPr>
        <p:blipFill>
          <a:blip r:embed="rId3">
            <a:extLst>
              <a:ext uri="{28A0092B-C50C-407E-A947-70E740481C1C}">
                <a14:useLocalDpi xmlns:a14="http://schemas.microsoft.com/office/drawing/2010/main" val="0"/>
              </a:ext>
            </a:extLst>
          </a:blip>
          <a:stretch>
            <a:fillRect/>
          </a:stretch>
        </p:blipFill>
        <p:spPr>
          <a:xfrm>
            <a:off x="0" y="145669"/>
            <a:ext cx="4572000" cy="4852161"/>
          </a:xfrm>
          <a:prstGeom prst="rect">
            <a:avLst/>
          </a:prstGeom>
          <a:noFill/>
          <a:ln>
            <a:noFill/>
          </a:ln>
        </p:spPr>
      </p:pic>
      <p:sp>
        <p:nvSpPr>
          <p:cNvPr id="124" name="Shape 124"/>
          <p:cNvSpPr txBox="1">
            <a:spLocks noGrp="1"/>
          </p:cNvSpPr>
          <p:nvPr>
            <p:ph type="body" idx="1"/>
          </p:nvPr>
        </p:nvSpPr>
        <p:spPr>
          <a:xfrm>
            <a:off x="5063945" y="907199"/>
            <a:ext cx="3712800" cy="3329100"/>
          </a:xfrm>
          <a:prstGeom prst="rect">
            <a:avLst/>
          </a:prstGeom>
        </p:spPr>
        <p:txBody>
          <a:bodyPr lIns="91425" tIns="91425" rIns="91425" bIns="91425" anchor="t" anchorCtr="0">
            <a:noAutofit/>
          </a:bodyPr>
          <a:lstStyle/>
          <a:p>
            <a:pPr lvl="0">
              <a:buNone/>
            </a:pPr>
            <a:r>
              <a:rPr lang="en" sz="4000" dirty="0">
                <a:latin typeface="Montserrat" panose="00000500000000000000" pitchFamily="50" charset="0"/>
              </a:rPr>
              <a:t>Memory Corruption is a Big Deal</a:t>
            </a:r>
            <a:r>
              <a:rPr lang="en" sz="4000" dirty="0">
                <a:latin typeface="Montserrat" panose="00000500000000000000" pitchFamily="50" charset="0"/>
                <a:cs typeface="Arial" panose="020B0604020202020204" pitchFamily="34" charset="0"/>
              </a:rPr>
              <a:t>™</a:t>
            </a:r>
            <a:r>
              <a:rPr lang="en" sz="4000" dirty="0">
                <a:latin typeface="Montserrat" panose="00000500000000000000" pitchFamily="50" charset="0"/>
              </a:rPr>
              <a:t> in Embedded</a:t>
            </a:r>
          </a:p>
        </p:txBody>
      </p:sp>
      <p:sp>
        <p:nvSpPr>
          <p:cNvPr id="6" name="Shape 60"/>
          <p:cNvSpPr txBox="1"/>
          <p:nvPr/>
        </p:nvSpPr>
        <p:spPr>
          <a:xfrm>
            <a:off x="4572000" y="4754125"/>
            <a:ext cx="2611054" cy="357300"/>
          </a:xfrm>
          <a:prstGeom prst="rect">
            <a:avLst/>
          </a:prstGeom>
          <a:noFill/>
          <a:ln>
            <a:noFill/>
          </a:ln>
        </p:spPr>
        <p:txBody>
          <a:bodyPr lIns="91425" tIns="91425" rIns="91425" bIns="91425" anchor="t" anchorCtr="0">
            <a:noAutofit/>
          </a:bodyPr>
          <a:lstStyle/>
          <a:p>
            <a:pPr lvl="0">
              <a:lnSpc>
                <a:spcPct val="115000"/>
              </a:lnSpc>
              <a:spcBef>
                <a:spcPts val="600"/>
              </a:spcBef>
              <a:buClr>
                <a:schemeClr val="dk1"/>
              </a:buClr>
              <a:buSzPct val="122222"/>
            </a:pPr>
            <a:r>
              <a:rPr lang="en-US" sz="900" i="1" dirty="0" smtClean="0">
                <a:solidFill>
                  <a:schemeClr val="tx1"/>
                </a:solidFill>
                <a:latin typeface="Raleway"/>
                <a:ea typeface="Raleway"/>
                <a:cs typeface="Raleway"/>
                <a:sym typeface="Raleway"/>
              </a:rPr>
              <a:t>* 2016 ICS Vulnerabilities Statistics, Kaspersky</a:t>
            </a:r>
            <a:endParaRPr lang="en" sz="900" b="1" i="1" dirty="0">
              <a:solidFill>
                <a:schemeClr val="tx1"/>
              </a:solidFill>
              <a:latin typeface="Raleway"/>
              <a:ea typeface="Raleway"/>
              <a:cs typeface="Raleway"/>
              <a:sym typeface="Raleway"/>
            </a:endParaRPr>
          </a:p>
        </p:txBody>
      </p:sp>
    </p:spTree>
    <p:extLst>
      <p:ext uri="{BB962C8B-B14F-4D97-AF65-F5344CB8AC3E}">
        <p14:creationId xmlns:p14="http://schemas.microsoft.com/office/powerpoint/2010/main" val="428410538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84"/>
        <p:cNvGrpSpPr/>
        <p:nvPr/>
      </p:nvGrpSpPr>
      <p:grpSpPr>
        <a:xfrm>
          <a:off x="0" y="0"/>
          <a:ext cx="0" cy="0"/>
          <a:chOff x="0" y="0"/>
          <a:chExt cx="0" cy="0"/>
        </a:xfrm>
      </p:grpSpPr>
      <p:sp>
        <p:nvSpPr>
          <p:cNvPr id="86" name="Shape 86"/>
          <p:cNvSpPr txBox="1">
            <a:spLocks noGrp="1"/>
          </p:cNvSpPr>
          <p:nvPr>
            <p:ph type="title"/>
          </p:nvPr>
        </p:nvSpPr>
        <p:spPr>
          <a:xfrm>
            <a:off x="5283650" y="205975"/>
            <a:ext cx="3148800" cy="857400"/>
          </a:xfrm>
          <a:prstGeom prst="rect">
            <a:avLst/>
          </a:prstGeom>
        </p:spPr>
        <p:txBody>
          <a:bodyPr lIns="91425" tIns="91425" rIns="91425" bIns="91425" anchor="b" anchorCtr="0">
            <a:noAutofit/>
          </a:bodyPr>
          <a:lstStyle/>
          <a:p>
            <a:pPr lvl="0">
              <a:spcBef>
                <a:spcPts val="0"/>
              </a:spcBef>
              <a:buNone/>
            </a:pPr>
            <a:r>
              <a:rPr lang="en" sz="2000" dirty="0" smtClean="0"/>
              <a:t>Heightened Impact</a:t>
            </a:r>
            <a:endParaRPr lang="en" sz="2000" dirty="0"/>
          </a:p>
        </p:txBody>
      </p:sp>
      <p:sp>
        <p:nvSpPr>
          <p:cNvPr id="87" name="Shape 87"/>
          <p:cNvSpPr txBox="1">
            <a:spLocks noGrp="1"/>
          </p:cNvSpPr>
          <p:nvPr>
            <p:ph type="body" idx="1"/>
          </p:nvPr>
        </p:nvSpPr>
        <p:spPr>
          <a:xfrm>
            <a:off x="5001650" y="1063374"/>
            <a:ext cx="3712800" cy="4000461"/>
          </a:xfrm>
          <a:prstGeom prst="rect">
            <a:avLst/>
          </a:prstGeom>
        </p:spPr>
        <p:txBody>
          <a:bodyPr lIns="91425" tIns="91425" rIns="91425" bIns="91425" anchor="t" anchorCtr="0">
            <a:noAutofit/>
          </a:bodyPr>
          <a:lstStyle/>
          <a:p>
            <a:pPr marL="457200" lvl="0" indent="-228600" rtl="0">
              <a:spcBef>
                <a:spcPts val="0"/>
              </a:spcBef>
            </a:pPr>
            <a:r>
              <a:rPr lang="en" sz="1800" b="1" dirty="0" smtClean="0"/>
              <a:t>Patching Issues</a:t>
            </a:r>
            <a:br>
              <a:rPr lang="en" sz="1800" b="1" dirty="0" smtClean="0"/>
            </a:br>
            <a:r>
              <a:rPr lang="en" sz="1400" dirty="0" smtClean="0"/>
              <a:t>Fragmented Responsibility</a:t>
            </a:r>
            <a:br>
              <a:rPr lang="en" sz="1400" dirty="0" smtClean="0"/>
            </a:br>
            <a:r>
              <a:rPr lang="en" sz="1400" dirty="0" smtClean="0"/>
              <a:t>Lack of Secure Update</a:t>
            </a:r>
            <a:r>
              <a:rPr lang="en" sz="1400" b="1" dirty="0" smtClean="0"/>
              <a:t/>
            </a:r>
            <a:br>
              <a:rPr lang="en" sz="1400" b="1" dirty="0" smtClean="0"/>
            </a:br>
            <a:r>
              <a:rPr lang="en" sz="1400" dirty="0" smtClean="0"/>
              <a:t>Availability / Safety</a:t>
            </a:r>
            <a:r>
              <a:rPr lang="en" sz="1800" b="1" dirty="0" smtClean="0"/>
              <a:t/>
            </a:r>
            <a:br>
              <a:rPr lang="en" sz="1800" b="1" dirty="0" smtClean="0"/>
            </a:br>
            <a:endParaRPr lang="en" sz="1800" u="sng" dirty="0"/>
          </a:p>
          <a:p>
            <a:pPr marL="457200" lvl="0" indent="-228600"/>
            <a:r>
              <a:rPr lang="en" sz="1800" b="1" dirty="0" smtClean="0"/>
              <a:t>Long Exposure Windows</a:t>
            </a:r>
            <a:br>
              <a:rPr lang="en" sz="1800" b="1" dirty="0" smtClean="0"/>
            </a:br>
            <a:r>
              <a:rPr lang="en" sz="1400" dirty="0" smtClean="0"/>
              <a:t>‘Forever Days’</a:t>
            </a:r>
            <a:r>
              <a:rPr lang="en" sz="1800" b="1" dirty="0" smtClean="0"/>
              <a:t/>
            </a:r>
            <a:br>
              <a:rPr lang="en" sz="1800" b="1" dirty="0" smtClean="0"/>
            </a:br>
            <a:endParaRPr lang="en" sz="1800" b="1" dirty="0"/>
          </a:p>
          <a:p>
            <a:pPr marL="457200" lvl="0" indent="-228600" rtl="0">
              <a:spcBef>
                <a:spcPts val="0"/>
              </a:spcBef>
            </a:pPr>
            <a:r>
              <a:rPr lang="en" sz="1800" b="1" dirty="0" smtClean="0"/>
              <a:t>No Privilege Separation</a:t>
            </a:r>
            <a:br>
              <a:rPr lang="en" sz="1800" b="1" dirty="0" smtClean="0"/>
            </a:br>
            <a:r>
              <a:rPr lang="en" sz="1400" dirty="0" smtClean="0"/>
              <a:t>Flat Memory Model</a:t>
            </a:r>
            <a:r>
              <a:rPr lang="en" sz="1800" b="1" dirty="0" smtClean="0"/>
              <a:t/>
            </a:r>
            <a:br>
              <a:rPr lang="en" sz="1800" b="1" dirty="0" smtClean="0"/>
            </a:br>
            <a:endParaRPr lang="en" sz="1800" b="1" dirty="0"/>
          </a:p>
          <a:p>
            <a:pPr marL="457200" lvl="0" indent="-228600" rtl="0">
              <a:spcBef>
                <a:spcPts val="0"/>
              </a:spcBef>
            </a:pPr>
            <a:r>
              <a:rPr lang="en" sz="1800" b="1" dirty="0" smtClean="0"/>
              <a:t>Exploits Scale Well</a:t>
            </a:r>
            <a:br>
              <a:rPr lang="en" sz="1800" b="1" dirty="0" smtClean="0"/>
            </a:br>
            <a:r>
              <a:rPr lang="en" sz="1400" dirty="0" smtClean="0"/>
              <a:t>Single protocol driver bug can affect billions of devices</a:t>
            </a:r>
            <a:r>
              <a:rPr lang="en" sz="1800" b="1" dirty="0" smtClean="0"/>
              <a:t/>
            </a:r>
            <a:br>
              <a:rPr lang="en" sz="1800" b="1" dirty="0" smtClean="0"/>
            </a:br>
            <a:endParaRPr lang="en" sz="1800" u="sng" dirty="0" smtClean="0"/>
          </a:p>
          <a:p>
            <a:pPr lvl="0" rtl="0">
              <a:spcBef>
                <a:spcPts val="0"/>
              </a:spcBef>
              <a:buNone/>
            </a:pPr>
            <a:endParaRPr sz="1800" dirty="0"/>
          </a:p>
        </p:txBody>
      </p:sp>
      <p:pic>
        <p:nvPicPr>
          <p:cNvPr id="4" name="Shape 85"/>
          <p:cNvPicPr preferRelativeResize="0"/>
          <p:nvPr/>
        </p:nvPicPr>
        <p:blipFill>
          <a:blip r:embed="rId3">
            <a:extLst>
              <a:ext uri="{28A0092B-C50C-407E-A947-70E740481C1C}">
                <a14:useLocalDpi xmlns:a14="http://schemas.microsoft.com/office/drawing/2010/main" val="0"/>
              </a:ext>
            </a:extLst>
          </a:blip>
          <a:stretch>
            <a:fillRect/>
          </a:stretch>
        </p:blipFill>
        <p:spPr>
          <a:xfrm>
            <a:off x="0" y="1047750"/>
            <a:ext cx="4572000" cy="3048000"/>
          </a:xfrm>
          <a:prstGeom prst="rect">
            <a:avLst/>
          </a:prstGeom>
          <a:noFill/>
          <a:ln>
            <a:noFill/>
          </a:ln>
        </p:spPr>
      </p:pic>
    </p:spTree>
    <p:extLst>
      <p:ext uri="{BB962C8B-B14F-4D97-AF65-F5344CB8AC3E}">
        <p14:creationId xmlns:p14="http://schemas.microsoft.com/office/powerpoint/2010/main" val="283986925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84"/>
        <p:cNvGrpSpPr/>
        <p:nvPr/>
      </p:nvGrpSpPr>
      <p:grpSpPr>
        <a:xfrm>
          <a:off x="0" y="0"/>
          <a:ext cx="0" cy="0"/>
          <a:chOff x="0" y="0"/>
          <a:chExt cx="0" cy="0"/>
        </a:xfrm>
      </p:grpSpPr>
      <p:sp>
        <p:nvSpPr>
          <p:cNvPr id="86" name="Shape 86"/>
          <p:cNvSpPr txBox="1">
            <a:spLocks noGrp="1"/>
          </p:cNvSpPr>
          <p:nvPr>
            <p:ph type="title"/>
          </p:nvPr>
        </p:nvSpPr>
        <p:spPr>
          <a:xfrm>
            <a:off x="5283650" y="205975"/>
            <a:ext cx="3148800" cy="857400"/>
          </a:xfrm>
          <a:prstGeom prst="rect">
            <a:avLst/>
          </a:prstGeom>
        </p:spPr>
        <p:txBody>
          <a:bodyPr lIns="91425" tIns="91425" rIns="91425" bIns="91425" anchor="b" anchorCtr="0">
            <a:noAutofit/>
          </a:bodyPr>
          <a:lstStyle/>
          <a:p>
            <a:pPr lvl="0">
              <a:spcBef>
                <a:spcPts val="0"/>
              </a:spcBef>
              <a:buNone/>
            </a:pPr>
            <a:r>
              <a:rPr lang="en" sz="2000" dirty="0" smtClean="0"/>
              <a:t>Unsafe Languages</a:t>
            </a:r>
            <a:br>
              <a:rPr lang="en" sz="2000" dirty="0" smtClean="0"/>
            </a:br>
            <a:r>
              <a:rPr lang="en" sz="2000" dirty="0" smtClean="0"/>
              <a:t>Are Here To Stay</a:t>
            </a:r>
            <a:endParaRPr lang="en" sz="2000" dirty="0"/>
          </a:p>
        </p:txBody>
      </p:sp>
      <p:sp>
        <p:nvSpPr>
          <p:cNvPr id="87" name="Shape 87"/>
          <p:cNvSpPr txBox="1">
            <a:spLocks noGrp="1"/>
          </p:cNvSpPr>
          <p:nvPr>
            <p:ph type="body" idx="1"/>
          </p:nvPr>
        </p:nvSpPr>
        <p:spPr>
          <a:xfrm>
            <a:off x="5001600" y="1425025"/>
            <a:ext cx="4024636" cy="3329100"/>
          </a:xfrm>
          <a:prstGeom prst="rect">
            <a:avLst/>
          </a:prstGeom>
        </p:spPr>
        <p:txBody>
          <a:bodyPr lIns="91425" tIns="91425" rIns="91425" bIns="91425" anchor="t" anchorCtr="0">
            <a:noAutofit/>
          </a:bodyPr>
          <a:lstStyle/>
          <a:p>
            <a:pPr marL="457200" lvl="0" indent="-228600" rtl="0">
              <a:spcBef>
                <a:spcPts val="0"/>
              </a:spcBef>
            </a:pPr>
            <a:r>
              <a:rPr lang="en" sz="1800" b="1" dirty="0" smtClean="0"/>
              <a:t>Ideally use safe languages</a:t>
            </a:r>
          </a:p>
          <a:p>
            <a:pPr marL="457200" lvl="0" indent="-228600" rtl="0">
              <a:spcBef>
                <a:spcPts val="0"/>
              </a:spcBef>
            </a:pPr>
            <a:endParaRPr lang="en" sz="1800" dirty="0"/>
          </a:p>
          <a:p>
            <a:pPr marL="457200" lvl="0" indent="-228600" rtl="0">
              <a:spcBef>
                <a:spcPts val="0"/>
              </a:spcBef>
            </a:pPr>
            <a:r>
              <a:rPr lang="en" sz="1800" b="1" dirty="0" smtClean="0"/>
              <a:t>But unsafe continues to dominate</a:t>
            </a:r>
            <a:r>
              <a:rPr lang="en" sz="1800" dirty="0" smtClean="0"/>
              <a:t/>
            </a:r>
            <a:br>
              <a:rPr lang="en" sz="1800" dirty="0" smtClean="0"/>
            </a:br>
            <a:r>
              <a:rPr lang="en" sz="1800" dirty="0" smtClean="0"/>
              <a:t/>
            </a:r>
            <a:br>
              <a:rPr lang="en" sz="1800" dirty="0" smtClean="0"/>
            </a:br>
            <a:r>
              <a:rPr lang="en" sz="1800" dirty="0" smtClean="0"/>
              <a:t>Despite old (Ada) and upcoming (Rust) embedded-suited langs</a:t>
            </a:r>
          </a:p>
          <a:p>
            <a:pPr marL="228600" lvl="0" rtl="0">
              <a:spcBef>
                <a:spcPts val="0"/>
              </a:spcBef>
              <a:buNone/>
            </a:pPr>
            <a:endParaRPr lang="en" sz="1800" dirty="0"/>
          </a:p>
        </p:txBody>
      </p:sp>
      <p:graphicFrame>
        <p:nvGraphicFramePr>
          <p:cNvPr id="12" name="Chart 11"/>
          <p:cNvGraphicFramePr/>
          <p:nvPr>
            <p:extLst>
              <p:ext uri="{D42A27DB-BD31-4B8C-83A1-F6EECF244321}">
                <p14:modId xmlns:p14="http://schemas.microsoft.com/office/powerpoint/2010/main" val="813056467"/>
              </p:ext>
            </p:extLst>
          </p:nvPr>
        </p:nvGraphicFramePr>
        <p:xfrm>
          <a:off x="173183" y="634675"/>
          <a:ext cx="4246418" cy="3644323"/>
        </p:xfrm>
        <a:graphic>
          <a:graphicData uri="http://schemas.openxmlformats.org/drawingml/2006/chart">
            <c:chart xmlns:c="http://schemas.openxmlformats.org/drawingml/2006/chart" xmlns:r="http://schemas.openxmlformats.org/officeDocument/2006/relationships" r:id="rId3"/>
          </a:graphicData>
        </a:graphic>
      </p:graphicFrame>
      <p:sp>
        <p:nvSpPr>
          <p:cNvPr id="18" name="Shape 60"/>
          <p:cNvSpPr txBox="1"/>
          <p:nvPr/>
        </p:nvSpPr>
        <p:spPr>
          <a:xfrm>
            <a:off x="173183" y="4754125"/>
            <a:ext cx="3427948" cy="357300"/>
          </a:xfrm>
          <a:prstGeom prst="rect">
            <a:avLst/>
          </a:prstGeom>
          <a:noFill/>
          <a:ln>
            <a:noFill/>
          </a:ln>
        </p:spPr>
        <p:txBody>
          <a:bodyPr lIns="91425" tIns="91425" rIns="91425" bIns="91425" anchor="t" anchorCtr="0">
            <a:noAutofit/>
          </a:bodyPr>
          <a:lstStyle/>
          <a:p>
            <a:pPr lvl="0">
              <a:lnSpc>
                <a:spcPct val="115000"/>
              </a:lnSpc>
              <a:spcBef>
                <a:spcPts val="600"/>
              </a:spcBef>
              <a:buClr>
                <a:schemeClr val="dk1"/>
              </a:buClr>
              <a:buSzPct val="122222"/>
            </a:pPr>
            <a:r>
              <a:rPr lang="en-US" sz="900" i="1" dirty="0" smtClean="0">
                <a:solidFill>
                  <a:schemeClr val="bg1"/>
                </a:solidFill>
                <a:latin typeface="Raleway"/>
                <a:ea typeface="Raleway"/>
                <a:cs typeface="Raleway"/>
                <a:sym typeface="Raleway"/>
              </a:rPr>
              <a:t>* 2017 </a:t>
            </a:r>
            <a:r>
              <a:rPr lang="en-US" sz="900" i="1" dirty="0">
                <a:solidFill>
                  <a:schemeClr val="bg1"/>
                </a:solidFill>
                <a:latin typeface="Raleway"/>
                <a:ea typeface="Raleway"/>
                <a:cs typeface="Raleway"/>
                <a:sym typeface="Raleway"/>
              </a:rPr>
              <a:t>Barr Group Embedded Systems Safety &amp; Security Survey</a:t>
            </a:r>
            <a:endParaRPr lang="en" sz="900" b="1" i="1" dirty="0">
              <a:solidFill>
                <a:schemeClr val="bg1"/>
              </a:solidFill>
              <a:latin typeface="Raleway"/>
              <a:ea typeface="Raleway"/>
              <a:cs typeface="Raleway"/>
              <a:sym typeface="Raleway"/>
            </a:endParaRPr>
          </a:p>
        </p:txBody>
      </p:sp>
      <p:pic>
        <p:nvPicPr>
          <p:cNvPr id="10242" name="Picture 2" descr="https://archive.is/A0stm/c4ea72da36c8d8504d44e802af947485ae37d33a.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54981" y="3694378"/>
            <a:ext cx="1985219" cy="14213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083795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0000" b="-20000"/>
          </a:stretch>
        </a:blipFill>
        <a:effectLst/>
      </p:bgPr>
    </p:bg>
    <p:spTree>
      <p:nvGrpSpPr>
        <p:cNvPr id="1" name="Shape 72"/>
        <p:cNvGrpSpPr/>
        <p:nvPr/>
      </p:nvGrpSpPr>
      <p:grpSpPr>
        <a:xfrm>
          <a:off x="0" y="0"/>
          <a:ext cx="0" cy="0"/>
          <a:chOff x="0" y="0"/>
          <a:chExt cx="0" cy="0"/>
        </a:xfrm>
      </p:grpSpPr>
      <p:sp>
        <p:nvSpPr>
          <p:cNvPr id="73" name="Shape 73"/>
          <p:cNvSpPr txBox="1">
            <a:spLocks noGrp="1"/>
          </p:cNvSpPr>
          <p:nvPr>
            <p:ph type="ctrTitle"/>
          </p:nvPr>
        </p:nvSpPr>
        <p:spPr>
          <a:xfrm>
            <a:off x="925200" y="925200"/>
            <a:ext cx="7293300" cy="3293100"/>
          </a:xfrm>
          <a:prstGeom prst="rect">
            <a:avLst/>
          </a:prstGeom>
        </p:spPr>
        <p:txBody>
          <a:bodyPr lIns="91425" tIns="91425" rIns="91425" bIns="91425" anchor="ctr" anchorCtr="0">
            <a:noAutofit/>
          </a:bodyPr>
          <a:lstStyle/>
          <a:p>
            <a:pPr lvl="0" rtl="0">
              <a:spcBef>
                <a:spcPts val="0"/>
              </a:spcBef>
              <a:buNone/>
            </a:pPr>
            <a:r>
              <a:rPr lang="en" sz="2800" dirty="0" smtClean="0"/>
              <a:t>Exploit Mitigations</a:t>
            </a:r>
            <a:endParaRPr lang="en" sz="2800" dirty="0"/>
          </a:p>
        </p:txBody>
      </p:sp>
    </p:spTree>
    <p:extLst>
      <p:ext uri="{BB962C8B-B14F-4D97-AF65-F5344CB8AC3E}">
        <p14:creationId xmlns:p14="http://schemas.microsoft.com/office/powerpoint/2010/main" val="80651515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72"/>
        <p:cNvGrpSpPr/>
        <p:nvPr/>
      </p:nvGrpSpPr>
      <p:grpSpPr>
        <a:xfrm>
          <a:off x="0" y="0"/>
          <a:ext cx="0" cy="0"/>
          <a:chOff x="0" y="0"/>
          <a:chExt cx="0" cy="0"/>
        </a:xfrm>
      </p:grpSpPr>
      <p:pic>
        <p:nvPicPr>
          <p:cNvPr id="4" name="Shape 122"/>
          <p:cNvPicPr preferRelativeResize="0"/>
          <p:nvPr/>
        </p:nvPicPr>
        <p:blipFill>
          <a:blip r:embed="rId3">
            <a:extLst>
              <a:ext uri="{28A0092B-C50C-407E-A947-70E740481C1C}">
                <a14:useLocalDpi xmlns:a14="http://schemas.microsoft.com/office/drawing/2010/main" val="0"/>
              </a:ext>
            </a:extLst>
          </a:blip>
          <a:stretch>
            <a:fillRect/>
          </a:stretch>
        </p:blipFill>
        <p:spPr>
          <a:xfrm>
            <a:off x="0" y="1052158"/>
            <a:ext cx="4572000" cy="3039184"/>
          </a:xfrm>
          <a:prstGeom prst="rect">
            <a:avLst/>
          </a:prstGeom>
          <a:noFill/>
          <a:ln>
            <a:noFill/>
          </a:ln>
        </p:spPr>
      </p:pic>
      <p:pic>
        <p:nvPicPr>
          <p:cNvPr id="5" name="Shape 122"/>
          <p:cNvPicPr preferRelativeResize="0"/>
          <p:nvPr/>
        </p:nvPicPr>
        <p:blipFill>
          <a:blip r:embed="rId4">
            <a:extLst>
              <a:ext uri="{28A0092B-C50C-407E-A947-70E740481C1C}">
                <a14:useLocalDpi xmlns:a14="http://schemas.microsoft.com/office/drawing/2010/main" val="0"/>
              </a:ext>
            </a:extLst>
          </a:blip>
          <a:stretch>
            <a:fillRect/>
          </a:stretch>
        </p:blipFill>
        <p:spPr>
          <a:xfrm>
            <a:off x="4572000" y="1052158"/>
            <a:ext cx="4572000" cy="3039184"/>
          </a:xfrm>
          <a:prstGeom prst="rect">
            <a:avLst/>
          </a:prstGeom>
          <a:noFill/>
          <a:ln>
            <a:noFill/>
          </a:ln>
        </p:spPr>
      </p:pic>
      <p:pic>
        <p:nvPicPr>
          <p:cNvPr id="7" name="Picture 8" descr="https://static.comicvine.com/uploads/original/11120/111204187/5446810-0967823749-45210.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65358" y="1975282"/>
            <a:ext cx="1213283" cy="1213283"/>
          </a:xfrm>
          <a:prstGeom prst="rect">
            <a:avLst/>
          </a:prstGeom>
          <a:noFill/>
          <a:extLst>
            <a:ext uri="{909E8E84-426E-40DD-AFC4-6F175D3DCCD1}">
              <a14:hiddenFill xmlns:a14="http://schemas.microsoft.com/office/drawing/2010/main">
                <a:solidFill>
                  <a:srgbClr val="FFFFFF"/>
                </a:solidFill>
              </a14:hiddenFill>
            </a:ext>
          </a:extLst>
        </p:spPr>
      </p:pic>
      <p:sp>
        <p:nvSpPr>
          <p:cNvPr id="8" name="Shape 130"/>
          <p:cNvSpPr txBox="1">
            <a:spLocks/>
          </p:cNvSpPr>
          <p:nvPr/>
        </p:nvSpPr>
        <p:spPr>
          <a:xfrm>
            <a:off x="1188150" y="0"/>
            <a:ext cx="6767100" cy="1194900"/>
          </a:xfrm>
          <a:prstGeom prst="rect">
            <a:avLst/>
          </a:prstGeom>
          <a:noFill/>
          <a:ln>
            <a:noFill/>
          </a:ln>
        </p:spPr>
        <p:txBody>
          <a:bodyPr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1D1D1B"/>
              </a:buClr>
              <a:buFont typeface="Montserrat"/>
              <a:buNone/>
              <a:defRPr sz="1400" b="1" i="0" u="none" strike="noStrike" cap="none">
                <a:solidFill>
                  <a:srgbClr val="1D1D1B"/>
                </a:solidFill>
                <a:latin typeface="Montserrat"/>
                <a:ea typeface="Montserrat"/>
                <a:cs typeface="Montserrat"/>
                <a:sym typeface="Montserrat"/>
              </a:defRPr>
            </a:lvl1pPr>
            <a:lvl2pPr lvl="1" algn="ctr">
              <a:spcBef>
                <a:spcPts val="0"/>
              </a:spcBef>
              <a:buClr>
                <a:srgbClr val="1D1D1B"/>
              </a:buClr>
              <a:buFont typeface="Montserrat"/>
              <a:buNone/>
              <a:defRPr b="1">
                <a:solidFill>
                  <a:srgbClr val="1D1D1B"/>
                </a:solidFill>
                <a:latin typeface="Montserrat"/>
                <a:ea typeface="Montserrat"/>
                <a:cs typeface="Montserrat"/>
                <a:sym typeface="Montserrat"/>
              </a:defRPr>
            </a:lvl2pPr>
            <a:lvl3pPr lvl="2" algn="ctr">
              <a:spcBef>
                <a:spcPts val="0"/>
              </a:spcBef>
              <a:buClr>
                <a:srgbClr val="1D1D1B"/>
              </a:buClr>
              <a:buFont typeface="Montserrat"/>
              <a:buNone/>
              <a:defRPr b="1">
                <a:solidFill>
                  <a:srgbClr val="1D1D1B"/>
                </a:solidFill>
                <a:latin typeface="Montserrat"/>
                <a:ea typeface="Montserrat"/>
                <a:cs typeface="Montserrat"/>
                <a:sym typeface="Montserrat"/>
              </a:defRPr>
            </a:lvl3pPr>
            <a:lvl4pPr lvl="3" algn="ctr">
              <a:spcBef>
                <a:spcPts val="0"/>
              </a:spcBef>
              <a:buClr>
                <a:srgbClr val="1D1D1B"/>
              </a:buClr>
              <a:buFont typeface="Montserrat"/>
              <a:buNone/>
              <a:defRPr b="1">
                <a:solidFill>
                  <a:srgbClr val="1D1D1B"/>
                </a:solidFill>
                <a:latin typeface="Montserrat"/>
                <a:ea typeface="Montserrat"/>
                <a:cs typeface="Montserrat"/>
                <a:sym typeface="Montserrat"/>
              </a:defRPr>
            </a:lvl4pPr>
            <a:lvl5pPr lvl="4" algn="ctr">
              <a:spcBef>
                <a:spcPts val="0"/>
              </a:spcBef>
              <a:buClr>
                <a:srgbClr val="1D1D1B"/>
              </a:buClr>
              <a:buFont typeface="Montserrat"/>
              <a:buNone/>
              <a:defRPr b="1">
                <a:solidFill>
                  <a:srgbClr val="1D1D1B"/>
                </a:solidFill>
                <a:latin typeface="Montserrat"/>
                <a:ea typeface="Montserrat"/>
                <a:cs typeface="Montserrat"/>
                <a:sym typeface="Montserrat"/>
              </a:defRPr>
            </a:lvl5pPr>
            <a:lvl6pPr lvl="5" algn="ctr">
              <a:spcBef>
                <a:spcPts val="0"/>
              </a:spcBef>
              <a:buClr>
                <a:srgbClr val="1D1D1B"/>
              </a:buClr>
              <a:buFont typeface="Montserrat"/>
              <a:buNone/>
              <a:defRPr b="1">
                <a:solidFill>
                  <a:srgbClr val="1D1D1B"/>
                </a:solidFill>
                <a:latin typeface="Montserrat"/>
                <a:ea typeface="Montserrat"/>
                <a:cs typeface="Montserrat"/>
                <a:sym typeface="Montserrat"/>
              </a:defRPr>
            </a:lvl6pPr>
            <a:lvl7pPr lvl="6" algn="ctr">
              <a:spcBef>
                <a:spcPts val="0"/>
              </a:spcBef>
              <a:buClr>
                <a:srgbClr val="1D1D1B"/>
              </a:buClr>
              <a:buFont typeface="Montserrat"/>
              <a:buNone/>
              <a:defRPr b="1">
                <a:solidFill>
                  <a:srgbClr val="1D1D1B"/>
                </a:solidFill>
                <a:latin typeface="Montserrat"/>
                <a:ea typeface="Montserrat"/>
                <a:cs typeface="Montserrat"/>
                <a:sym typeface="Montserrat"/>
              </a:defRPr>
            </a:lvl7pPr>
            <a:lvl8pPr lvl="7" algn="ctr">
              <a:spcBef>
                <a:spcPts val="0"/>
              </a:spcBef>
              <a:buClr>
                <a:srgbClr val="1D1D1B"/>
              </a:buClr>
              <a:buFont typeface="Montserrat"/>
              <a:buNone/>
              <a:defRPr b="1">
                <a:solidFill>
                  <a:srgbClr val="1D1D1B"/>
                </a:solidFill>
                <a:latin typeface="Montserrat"/>
                <a:ea typeface="Montserrat"/>
                <a:cs typeface="Montserrat"/>
                <a:sym typeface="Montserrat"/>
              </a:defRPr>
            </a:lvl8pPr>
            <a:lvl9pPr lvl="8" algn="ctr">
              <a:spcBef>
                <a:spcPts val="0"/>
              </a:spcBef>
              <a:buClr>
                <a:srgbClr val="1D1D1B"/>
              </a:buClr>
              <a:buFont typeface="Montserrat"/>
              <a:buNone/>
              <a:defRPr b="1">
                <a:solidFill>
                  <a:srgbClr val="1D1D1B"/>
                </a:solidFill>
                <a:latin typeface="Montserrat"/>
                <a:ea typeface="Montserrat"/>
                <a:cs typeface="Montserrat"/>
                <a:sym typeface="Montserrat"/>
              </a:defRPr>
            </a:lvl9pPr>
          </a:lstStyle>
          <a:p>
            <a:r>
              <a:rPr lang="en" sz="2000" dirty="0" smtClean="0">
                <a:solidFill>
                  <a:srgbClr val="FFFFFF"/>
                </a:solidFill>
                <a:latin typeface="Raleway"/>
                <a:ea typeface="Raleway"/>
                <a:cs typeface="Raleway"/>
                <a:sym typeface="Raleway"/>
              </a:rPr>
              <a:t>General Purpose Exploitation</a:t>
            </a:r>
            <a:br>
              <a:rPr lang="en" sz="2000" dirty="0" smtClean="0">
                <a:solidFill>
                  <a:srgbClr val="FFFFFF"/>
                </a:solidFill>
                <a:latin typeface="Raleway"/>
                <a:ea typeface="Raleway"/>
                <a:cs typeface="Raleway"/>
                <a:sym typeface="Raleway"/>
              </a:rPr>
            </a:br>
            <a:r>
              <a:rPr lang="en" sz="2000" dirty="0" smtClean="0">
                <a:solidFill>
                  <a:srgbClr val="FFFFFF"/>
                </a:solidFill>
                <a:latin typeface="Raleway"/>
                <a:ea typeface="Raleway"/>
                <a:cs typeface="Raleway"/>
                <a:sym typeface="Raleway"/>
              </a:rPr>
              <a:t>Has Been Getting Harder</a:t>
            </a:r>
            <a:endParaRPr lang="en" sz="2000" dirty="0">
              <a:solidFill>
                <a:srgbClr val="FFFFFF"/>
              </a:solidFill>
              <a:latin typeface="Raleway"/>
              <a:ea typeface="Raleway"/>
              <a:cs typeface="Raleway"/>
              <a:sym typeface="Raleway"/>
            </a:endParaRPr>
          </a:p>
        </p:txBody>
      </p:sp>
      <p:sp>
        <p:nvSpPr>
          <p:cNvPr id="9" name="Shape 130"/>
          <p:cNvSpPr txBox="1">
            <a:spLocks/>
          </p:cNvSpPr>
          <p:nvPr/>
        </p:nvSpPr>
        <p:spPr>
          <a:xfrm>
            <a:off x="1875621" y="4448884"/>
            <a:ext cx="820759" cy="332510"/>
          </a:xfrm>
          <a:prstGeom prst="rect">
            <a:avLst/>
          </a:prstGeom>
          <a:noFill/>
          <a:ln>
            <a:noFill/>
          </a:ln>
        </p:spPr>
        <p:txBody>
          <a:bodyPr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1D1D1B"/>
              </a:buClr>
              <a:buFont typeface="Montserrat"/>
              <a:buNone/>
              <a:defRPr sz="1400" b="1" i="0" u="none" strike="noStrike" cap="none">
                <a:solidFill>
                  <a:srgbClr val="1D1D1B"/>
                </a:solidFill>
                <a:latin typeface="Montserrat"/>
                <a:ea typeface="Montserrat"/>
                <a:cs typeface="Montserrat"/>
                <a:sym typeface="Montserrat"/>
              </a:defRPr>
            </a:lvl1pPr>
            <a:lvl2pPr lvl="1" algn="ctr">
              <a:spcBef>
                <a:spcPts val="0"/>
              </a:spcBef>
              <a:buClr>
                <a:srgbClr val="1D1D1B"/>
              </a:buClr>
              <a:buFont typeface="Montserrat"/>
              <a:buNone/>
              <a:defRPr b="1">
                <a:solidFill>
                  <a:srgbClr val="1D1D1B"/>
                </a:solidFill>
                <a:latin typeface="Montserrat"/>
                <a:ea typeface="Montserrat"/>
                <a:cs typeface="Montserrat"/>
                <a:sym typeface="Montserrat"/>
              </a:defRPr>
            </a:lvl2pPr>
            <a:lvl3pPr lvl="2" algn="ctr">
              <a:spcBef>
                <a:spcPts val="0"/>
              </a:spcBef>
              <a:buClr>
                <a:srgbClr val="1D1D1B"/>
              </a:buClr>
              <a:buFont typeface="Montserrat"/>
              <a:buNone/>
              <a:defRPr b="1">
                <a:solidFill>
                  <a:srgbClr val="1D1D1B"/>
                </a:solidFill>
                <a:latin typeface="Montserrat"/>
                <a:ea typeface="Montserrat"/>
                <a:cs typeface="Montserrat"/>
                <a:sym typeface="Montserrat"/>
              </a:defRPr>
            </a:lvl3pPr>
            <a:lvl4pPr lvl="3" algn="ctr">
              <a:spcBef>
                <a:spcPts val="0"/>
              </a:spcBef>
              <a:buClr>
                <a:srgbClr val="1D1D1B"/>
              </a:buClr>
              <a:buFont typeface="Montserrat"/>
              <a:buNone/>
              <a:defRPr b="1">
                <a:solidFill>
                  <a:srgbClr val="1D1D1B"/>
                </a:solidFill>
                <a:latin typeface="Montserrat"/>
                <a:ea typeface="Montserrat"/>
                <a:cs typeface="Montserrat"/>
                <a:sym typeface="Montserrat"/>
              </a:defRPr>
            </a:lvl4pPr>
            <a:lvl5pPr lvl="4" algn="ctr">
              <a:spcBef>
                <a:spcPts val="0"/>
              </a:spcBef>
              <a:buClr>
                <a:srgbClr val="1D1D1B"/>
              </a:buClr>
              <a:buFont typeface="Montserrat"/>
              <a:buNone/>
              <a:defRPr b="1">
                <a:solidFill>
                  <a:srgbClr val="1D1D1B"/>
                </a:solidFill>
                <a:latin typeface="Montserrat"/>
                <a:ea typeface="Montserrat"/>
                <a:cs typeface="Montserrat"/>
                <a:sym typeface="Montserrat"/>
              </a:defRPr>
            </a:lvl5pPr>
            <a:lvl6pPr lvl="5" algn="ctr">
              <a:spcBef>
                <a:spcPts val="0"/>
              </a:spcBef>
              <a:buClr>
                <a:srgbClr val="1D1D1B"/>
              </a:buClr>
              <a:buFont typeface="Montserrat"/>
              <a:buNone/>
              <a:defRPr b="1">
                <a:solidFill>
                  <a:srgbClr val="1D1D1B"/>
                </a:solidFill>
                <a:latin typeface="Montserrat"/>
                <a:ea typeface="Montserrat"/>
                <a:cs typeface="Montserrat"/>
                <a:sym typeface="Montserrat"/>
              </a:defRPr>
            </a:lvl6pPr>
            <a:lvl7pPr lvl="6" algn="ctr">
              <a:spcBef>
                <a:spcPts val="0"/>
              </a:spcBef>
              <a:buClr>
                <a:srgbClr val="1D1D1B"/>
              </a:buClr>
              <a:buFont typeface="Montserrat"/>
              <a:buNone/>
              <a:defRPr b="1">
                <a:solidFill>
                  <a:srgbClr val="1D1D1B"/>
                </a:solidFill>
                <a:latin typeface="Montserrat"/>
                <a:ea typeface="Montserrat"/>
                <a:cs typeface="Montserrat"/>
                <a:sym typeface="Montserrat"/>
              </a:defRPr>
            </a:lvl7pPr>
            <a:lvl8pPr lvl="7" algn="ctr">
              <a:spcBef>
                <a:spcPts val="0"/>
              </a:spcBef>
              <a:buClr>
                <a:srgbClr val="1D1D1B"/>
              </a:buClr>
              <a:buFont typeface="Montserrat"/>
              <a:buNone/>
              <a:defRPr b="1">
                <a:solidFill>
                  <a:srgbClr val="1D1D1B"/>
                </a:solidFill>
                <a:latin typeface="Montserrat"/>
                <a:ea typeface="Montserrat"/>
                <a:cs typeface="Montserrat"/>
                <a:sym typeface="Montserrat"/>
              </a:defRPr>
            </a:lvl8pPr>
            <a:lvl9pPr lvl="8" algn="ctr">
              <a:spcBef>
                <a:spcPts val="0"/>
              </a:spcBef>
              <a:buClr>
                <a:srgbClr val="1D1D1B"/>
              </a:buClr>
              <a:buFont typeface="Montserrat"/>
              <a:buNone/>
              <a:defRPr b="1">
                <a:solidFill>
                  <a:srgbClr val="1D1D1B"/>
                </a:solidFill>
                <a:latin typeface="Montserrat"/>
                <a:ea typeface="Montserrat"/>
                <a:cs typeface="Montserrat"/>
                <a:sym typeface="Montserrat"/>
              </a:defRPr>
            </a:lvl9pPr>
          </a:lstStyle>
          <a:p>
            <a:r>
              <a:rPr lang="en" dirty="0" smtClean="0">
                <a:solidFill>
                  <a:srgbClr val="FFFFFF"/>
                </a:solidFill>
                <a:latin typeface="Raleway"/>
                <a:ea typeface="Raleway"/>
                <a:cs typeface="Raleway"/>
                <a:sym typeface="Raleway"/>
              </a:rPr>
              <a:t>2010</a:t>
            </a:r>
            <a:endParaRPr lang="en" dirty="0">
              <a:solidFill>
                <a:srgbClr val="FFFFFF"/>
              </a:solidFill>
              <a:latin typeface="Raleway"/>
              <a:ea typeface="Raleway"/>
              <a:cs typeface="Raleway"/>
              <a:sym typeface="Raleway"/>
            </a:endParaRPr>
          </a:p>
        </p:txBody>
      </p:sp>
      <p:sp>
        <p:nvSpPr>
          <p:cNvPr id="10" name="Shape 130"/>
          <p:cNvSpPr txBox="1">
            <a:spLocks/>
          </p:cNvSpPr>
          <p:nvPr/>
        </p:nvSpPr>
        <p:spPr>
          <a:xfrm>
            <a:off x="6447620" y="4448884"/>
            <a:ext cx="820759" cy="332510"/>
          </a:xfrm>
          <a:prstGeom prst="rect">
            <a:avLst/>
          </a:prstGeom>
          <a:noFill/>
          <a:ln>
            <a:noFill/>
          </a:ln>
        </p:spPr>
        <p:txBody>
          <a:bodyPr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1D1D1B"/>
              </a:buClr>
              <a:buFont typeface="Montserrat"/>
              <a:buNone/>
              <a:defRPr sz="1400" b="1" i="0" u="none" strike="noStrike" cap="none">
                <a:solidFill>
                  <a:srgbClr val="1D1D1B"/>
                </a:solidFill>
                <a:latin typeface="Montserrat"/>
                <a:ea typeface="Montserrat"/>
                <a:cs typeface="Montserrat"/>
                <a:sym typeface="Montserrat"/>
              </a:defRPr>
            </a:lvl1pPr>
            <a:lvl2pPr lvl="1" algn="ctr">
              <a:spcBef>
                <a:spcPts val="0"/>
              </a:spcBef>
              <a:buClr>
                <a:srgbClr val="1D1D1B"/>
              </a:buClr>
              <a:buFont typeface="Montserrat"/>
              <a:buNone/>
              <a:defRPr b="1">
                <a:solidFill>
                  <a:srgbClr val="1D1D1B"/>
                </a:solidFill>
                <a:latin typeface="Montserrat"/>
                <a:ea typeface="Montserrat"/>
                <a:cs typeface="Montserrat"/>
                <a:sym typeface="Montserrat"/>
              </a:defRPr>
            </a:lvl2pPr>
            <a:lvl3pPr lvl="2" algn="ctr">
              <a:spcBef>
                <a:spcPts val="0"/>
              </a:spcBef>
              <a:buClr>
                <a:srgbClr val="1D1D1B"/>
              </a:buClr>
              <a:buFont typeface="Montserrat"/>
              <a:buNone/>
              <a:defRPr b="1">
                <a:solidFill>
                  <a:srgbClr val="1D1D1B"/>
                </a:solidFill>
                <a:latin typeface="Montserrat"/>
                <a:ea typeface="Montserrat"/>
                <a:cs typeface="Montserrat"/>
                <a:sym typeface="Montserrat"/>
              </a:defRPr>
            </a:lvl3pPr>
            <a:lvl4pPr lvl="3" algn="ctr">
              <a:spcBef>
                <a:spcPts val="0"/>
              </a:spcBef>
              <a:buClr>
                <a:srgbClr val="1D1D1B"/>
              </a:buClr>
              <a:buFont typeface="Montserrat"/>
              <a:buNone/>
              <a:defRPr b="1">
                <a:solidFill>
                  <a:srgbClr val="1D1D1B"/>
                </a:solidFill>
                <a:latin typeface="Montserrat"/>
                <a:ea typeface="Montserrat"/>
                <a:cs typeface="Montserrat"/>
                <a:sym typeface="Montserrat"/>
              </a:defRPr>
            </a:lvl4pPr>
            <a:lvl5pPr lvl="4" algn="ctr">
              <a:spcBef>
                <a:spcPts val="0"/>
              </a:spcBef>
              <a:buClr>
                <a:srgbClr val="1D1D1B"/>
              </a:buClr>
              <a:buFont typeface="Montserrat"/>
              <a:buNone/>
              <a:defRPr b="1">
                <a:solidFill>
                  <a:srgbClr val="1D1D1B"/>
                </a:solidFill>
                <a:latin typeface="Montserrat"/>
                <a:ea typeface="Montserrat"/>
                <a:cs typeface="Montserrat"/>
                <a:sym typeface="Montserrat"/>
              </a:defRPr>
            </a:lvl5pPr>
            <a:lvl6pPr lvl="5" algn="ctr">
              <a:spcBef>
                <a:spcPts val="0"/>
              </a:spcBef>
              <a:buClr>
                <a:srgbClr val="1D1D1B"/>
              </a:buClr>
              <a:buFont typeface="Montserrat"/>
              <a:buNone/>
              <a:defRPr b="1">
                <a:solidFill>
                  <a:srgbClr val="1D1D1B"/>
                </a:solidFill>
                <a:latin typeface="Montserrat"/>
                <a:ea typeface="Montserrat"/>
                <a:cs typeface="Montserrat"/>
                <a:sym typeface="Montserrat"/>
              </a:defRPr>
            </a:lvl6pPr>
            <a:lvl7pPr lvl="6" algn="ctr">
              <a:spcBef>
                <a:spcPts val="0"/>
              </a:spcBef>
              <a:buClr>
                <a:srgbClr val="1D1D1B"/>
              </a:buClr>
              <a:buFont typeface="Montserrat"/>
              <a:buNone/>
              <a:defRPr b="1">
                <a:solidFill>
                  <a:srgbClr val="1D1D1B"/>
                </a:solidFill>
                <a:latin typeface="Montserrat"/>
                <a:ea typeface="Montserrat"/>
                <a:cs typeface="Montserrat"/>
                <a:sym typeface="Montserrat"/>
              </a:defRPr>
            </a:lvl7pPr>
            <a:lvl8pPr lvl="7" algn="ctr">
              <a:spcBef>
                <a:spcPts val="0"/>
              </a:spcBef>
              <a:buClr>
                <a:srgbClr val="1D1D1B"/>
              </a:buClr>
              <a:buFont typeface="Montserrat"/>
              <a:buNone/>
              <a:defRPr b="1">
                <a:solidFill>
                  <a:srgbClr val="1D1D1B"/>
                </a:solidFill>
                <a:latin typeface="Montserrat"/>
                <a:ea typeface="Montserrat"/>
                <a:cs typeface="Montserrat"/>
                <a:sym typeface="Montserrat"/>
              </a:defRPr>
            </a:lvl8pPr>
            <a:lvl9pPr lvl="8" algn="ctr">
              <a:spcBef>
                <a:spcPts val="0"/>
              </a:spcBef>
              <a:buClr>
                <a:srgbClr val="1D1D1B"/>
              </a:buClr>
              <a:buFont typeface="Montserrat"/>
              <a:buNone/>
              <a:defRPr b="1">
                <a:solidFill>
                  <a:srgbClr val="1D1D1B"/>
                </a:solidFill>
                <a:latin typeface="Montserrat"/>
                <a:ea typeface="Montserrat"/>
                <a:cs typeface="Montserrat"/>
                <a:sym typeface="Montserrat"/>
              </a:defRPr>
            </a:lvl9pPr>
          </a:lstStyle>
          <a:p>
            <a:r>
              <a:rPr lang="en" dirty="0" smtClean="0">
                <a:solidFill>
                  <a:srgbClr val="FFFFFF"/>
                </a:solidFill>
                <a:latin typeface="Raleway"/>
                <a:ea typeface="Raleway"/>
                <a:cs typeface="Raleway"/>
                <a:sym typeface="Raleway"/>
              </a:rPr>
              <a:t>2016</a:t>
            </a:r>
            <a:endParaRPr lang="en" dirty="0">
              <a:solidFill>
                <a:srgbClr val="FFFFFF"/>
              </a:solidFill>
              <a:latin typeface="Raleway"/>
              <a:ea typeface="Raleway"/>
              <a:cs typeface="Raleway"/>
              <a:sym typeface="Raleway"/>
            </a:endParaRPr>
          </a:p>
        </p:txBody>
      </p:sp>
    </p:spTree>
    <p:extLst>
      <p:ext uri="{BB962C8B-B14F-4D97-AF65-F5344CB8AC3E}">
        <p14:creationId xmlns:p14="http://schemas.microsoft.com/office/powerpoint/2010/main" val="374473393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sp>
        <p:nvSpPr>
          <p:cNvPr id="130" name="Shape 130"/>
          <p:cNvSpPr txBox="1">
            <a:spLocks noGrp="1"/>
          </p:cNvSpPr>
          <p:nvPr>
            <p:ph type="title" idx="4294967295"/>
          </p:nvPr>
        </p:nvSpPr>
        <p:spPr>
          <a:xfrm>
            <a:off x="1188150" y="0"/>
            <a:ext cx="6767100" cy="1194900"/>
          </a:xfrm>
          <a:prstGeom prst="rect">
            <a:avLst/>
          </a:prstGeom>
        </p:spPr>
        <p:txBody>
          <a:bodyPr lIns="91425" tIns="91425" rIns="91425" bIns="91425" anchor="ctr" anchorCtr="0">
            <a:noAutofit/>
          </a:bodyPr>
          <a:lstStyle/>
          <a:p>
            <a:pPr lvl="0" rtl="0">
              <a:spcBef>
                <a:spcPts val="0"/>
              </a:spcBef>
              <a:buNone/>
            </a:pPr>
            <a:r>
              <a:rPr lang="en" sz="2000" dirty="0" smtClean="0">
                <a:solidFill>
                  <a:srgbClr val="FFFFFF"/>
                </a:solidFill>
                <a:latin typeface="Raleway"/>
                <a:ea typeface="Raleway"/>
                <a:cs typeface="Raleway"/>
                <a:sym typeface="Raleway"/>
              </a:rPr>
              <a:t>What About Embedded?</a:t>
            </a:r>
            <a:endParaRPr lang="en" sz="2000" dirty="0">
              <a:solidFill>
                <a:srgbClr val="FFFFFF"/>
              </a:solidFill>
              <a:latin typeface="Raleway"/>
              <a:ea typeface="Raleway"/>
              <a:cs typeface="Raleway"/>
              <a:sym typeface="Raleway"/>
            </a:endParaRPr>
          </a:p>
        </p:txBody>
      </p:sp>
      <p:sp>
        <p:nvSpPr>
          <p:cNvPr id="131" name="Shape 131"/>
          <p:cNvSpPr txBox="1">
            <a:spLocks noGrp="1"/>
          </p:cNvSpPr>
          <p:nvPr>
            <p:ph type="sldNum" idx="12"/>
          </p:nvPr>
        </p:nvSpPr>
        <p:spPr>
          <a:xfrm>
            <a:off x="1188150" y="3948600"/>
            <a:ext cx="6767100" cy="1194900"/>
          </a:xfrm>
          <a:prstGeom prst="rect">
            <a:avLst/>
          </a:prstGeom>
        </p:spPr>
        <p:txBody>
          <a:bodyPr lIns="91425" tIns="91425" rIns="91425" bIns="91425" anchor="ctr" anchorCtr="0">
            <a:noAutofit/>
          </a:bodyPr>
          <a:lstStyle/>
          <a:p>
            <a:pPr lvl="0">
              <a:spcBef>
                <a:spcPts val="0"/>
              </a:spcBef>
              <a:buNone/>
            </a:pPr>
            <a:fld id="{00000000-1234-1234-1234-123412341234}" type="slidenum">
              <a:rPr lang="en"/>
              <a:t>18</a:t>
            </a:fld>
            <a:endParaRPr lang="en"/>
          </a:p>
        </p:txBody>
      </p:sp>
      <p:pic>
        <p:nvPicPr>
          <p:cNvPr id="6146" name="Picture 2" descr="http://i0.kym-cdn.com/photos/images/original/001/256/183/9d5.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20662" y="1320712"/>
            <a:ext cx="2502075" cy="25020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73829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5000" b="-5000"/>
          </a:stretch>
        </a:blipFill>
        <a:effectLst/>
      </p:bgPr>
    </p:bg>
    <p:spTree>
      <p:nvGrpSpPr>
        <p:cNvPr id="1" name="Shape 72"/>
        <p:cNvGrpSpPr/>
        <p:nvPr/>
      </p:nvGrpSpPr>
      <p:grpSpPr>
        <a:xfrm>
          <a:off x="0" y="0"/>
          <a:ext cx="0" cy="0"/>
          <a:chOff x="0" y="0"/>
          <a:chExt cx="0" cy="0"/>
        </a:xfrm>
      </p:grpSpPr>
      <p:sp>
        <p:nvSpPr>
          <p:cNvPr id="73" name="Shape 73"/>
          <p:cNvSpPr txBox="1">
            <a:spLocks noGrp="1"/>
          </p:cNvSpPr>
          <p:nvPr>
            <p:ph type="ctrTitle"/>
          </p:nvPr>
        </p:nvSpPr>
        <p:spPr>
          <a:xfrm>
            <a:off x="925200" y="925200"/>
            <a:ext cx="7293300" cy="3293100"/>
          </a:xfrm>
          <a:prstGeom prst="rect">
            <a:avLst/>
          </a:prstGeom>
        </p:spPr>
        <p:txBody>
          <a:bodyPr lIns="91425" tIns="91425" rIns="91425" bIns="91425" anchor="ctr" anchorCtr="0">
            <a:noAutofit/>
          </a:bodyPr>
          <a:lstStyle/>
          <a:p>
            <a:pPr lvl="0" rtl="0">
              <a:spcBef>
                <a:spcPts val="0"/>
              </a:spcBef>
              <a:buNone/>
            </a:pPr>
            <a:r>
              <a:rPr lang="en" sz="2400" dirty="0" smtClean="0"/>
              <a:t>Right…</a:t>
            </a:r>
            <a:endParaRPr lang="en" sz="2400" dirty="0"/>
          </a:p>
        </p:txBody>
      </p:sp>
    </p:spTree>
    <p:extLst>
      <p:ext uri="{BB962C8B-B14F-4D97-AF65-F5344CB8AC3E}">
        <p14:creationId xmlns:p14="http://schemas.microsoft.com/office/powerpoint/2010/main" val="34663120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pic>
        <p:nvPicPr>
          <p:cNvPr id="212" name="Shape 212"/>
          <p:cNvPicPr preferRelativeResize="0"/>
          <p:nvPr/>
        </p:nvPicPr>
        <p:blipFill>
          <a:blip r:embed="rId3">
            <a:extLst>
              <a:ext uri="{28A0092B-C50C-407E-A947-70E740481C1C}">
                <a14:useLocalDpi xmlns:a14="http://schemas.microsoft.com/office/drawing/2010/main" val="0"/>
              </a:ext>
            </a:extLst>
          </a:blip>
          <a:stretch>
            <a:fillRect/>
          </a:stretch>
        </p:blipFill>
        <p:spPr>
          <a:xfrm>
            <a:off x="0" y="1325880"/>
            <a:ext cx="4572000" cy="2491740"/>
          </a:xfrm>
          <a:prstGeom prst="rect">
            <a:avLst/>
          </a:prstGeom>
          <a:noFill/>
          <a:ln>
            <a:noFill/>
          </a:ln>
        </p:spPr>
      </p:pic>
      <p:sp>
        <p:nvSpPr>
          <p:cNvPr id="213" name="Shape 213"/>
          <p:cNvSpPr txBox="1">
            <a:spLocks noGrp="1"/>
          </p:cNvSpPr>
          <p:nvPr>
            <p:ph type="title"/>
          </p:nvPr>
        </p:nvSpPr>
        <p:spPr>
          <a:xfrm>
            <a:off x="5283650" y="205975"/>
            <a:ext cx="3148800" cy="857400"/>
          </a:xfrm>
          <a:prstGeom prst="rect">
            <a:avLst/>
          </a:prstGeom>
        </p:spPr>
        <p:txBody>
          <a:bodyPr lIns="91425" tIns="91425" rIns="91425" bIns="91425" anchor="b" anchorCtr="0">
            <a:noAutofit/>
          </a:bodyPr>
          <a:lstStyle/>
          <a:p>
            <a:pPr lvl="0" rtl="0">
              <a:spcBef>
                <a:spcPts val="0"/>
              </a:spcBef>
              <a:buNone/>
            </a:pPr>
            <a:r>
              <a:rPr lang="en" sz="2800" dirty="0" smtClean="0"/>
              <a:t>Jos Wetzels</a:t>
            </a:r>
            <a:endParaRPr lang="en" sz="2800" dirty="0"/>
          </a:p>
        </p:txBody>
      </p:sp>
      <p:sp>
        <p:nvSpPr>
          <p:cNvPr id="214" name="Shape 214"/>
          <p:cNvSpPr txBox="1">
            <a:spLocks noGrp="1"/>
          </p:cNvSpPr>
          <p:nvPr>
            <p:ph type="body" idx="1"/>
          </p:nvPr>
        </p:nvSpPr>
        <p:spPr>
          <a:xfrm>
            <a:off x="4738255" y="1931173"/>
            <a:ext cx="2193342" cy="1700220"/>
          </a:xfrm>
          <a:prstGeom prst="rect">
            <a:avLst/>
          </a:prstGeom>
        </p:spPr>
        <p:txBody>
          <a:bodyPr lIns="91425" tIns="91425" rIns="91425" bIns="91425" anchor="t" anchorCtr="0">
            <a:noAutofit/>
          </a:bodyPr>
          <a:lstStyle/>
          <a:p>
            <a:pPr lvl="0" rtl="0">
              <a:spcBef>
                <a:spcPts val="0"/>
              </a:spcBef>
              <a:buNone/>
            </a:pPr>
            <a:r>
              <a:rPr lang="en" sz="1600" b="1" dirty="0" smtClean="0"/>
              <a:t>Independent</a:t>
            </a:r>
            <a:br>
              <a:rPr lang="en" sz="1600" b="1" dirty="0" smtClean="0"/>
            </a:br>
            <a:r>
              <a:rPr lang="en" sz="1600" b="1" dirty="0" smtClean="0"/>
              <a:t>Security Researcher</a:t>
            </a:r>
            <a:endParaRPr lang="en" sz="1600" b="1" dirty="0"/>
          </a:p>
          <a:p>
            <a:pPr lvl="0" rtl="0">
              <a:spcBef>
                <a:spcPts val="0"/>
              </a:spcBef>
              <a:buNone/>
            </a:pPr>
            <a:r>
              <a:rPr lang="en" sz="1000" dirty="0" smtClean="0"/>
              <a:t/>
            </a:r>
            <a:br>
              <a:rPr lang="en" sz="1000" dirty="0" smtClean="0"/>
            </a:br>
            <a:r>
              <a:rPr lang="en" sz="1400" dirty="0" smtClean="0"/>
              <a:t>ICS</a:t>
            </a:r>
          </a:p>
          <a:p>
            <a:pPr lvl="0">
              <a:buNone/>
            </a:pPr>
            <a:r>
              <a:rPr lang="en" sz="1400" dirty="0" smtClean="0"/>
              <a:t>IoT</a:t>
            </a:r>
            <a:br>
              <a:rPr lang="en" sz="1400" dirty="0" smtClean="0"/>
            </a:br>
            <a:r>
              <a:rPr lang="en" sz="1400" dirty="0" smtClean="0"/>
              <a:t>Automotive</a:t>
            </a:r>
            <a:br>
              <a:rPr lang="en" sz="1400" dirty="0" smtClean="0"/>
            </a:br>
            <a:r>
              <a:rPr lang="en" sz="1400" dirty="0" smtClean="0"/>
              <a:t>Medical</a:t>
            </a:r>
            <a:br>
              <a:rPr lang="en" sz="1400" dirty="0" smtClean="0"/>
            </a:br>
            <a:r>
              <a:rPr lang="en" sz="1400" dirty="0" smtClean="0"/>
              <a:t>Access Controls</a:t>
            </a:r>
            <a:br>
              <a:rPr lang="en" sz="1400" dirty="0" smtClean="0"/>
            </a:br>
            <a:r>
              <a:rPr lang="en" sz="1400" dirty="0" smtClean="0"/>
              <a:t>Networking &amp; Firewalls</a:t>
            </a:r>
          </a:p>
        </p:txBody>
      </p:sp>
      <p:sp>
        <p:nvSpPr>
          <p:cNvPr id="215" name="Shape 215"/>
          <p:cNvSpPr txBox="1">
            <a:spLocks noGrp="1"/>
          </p:cNvSpPr>
          <p:nvPr>
            <p:ph type="body" idx="2"/>
          </p:nvPr>
        </p:nvSpPr>
        <p:spPr>
          <a:xfrm>
            <a:off x="6887599" y="1944226"/>
            <a:ext cx="2166346" cy="2160708"/>
          </a:xfrm>
          <a:prstGeom prst="rect">
            <a:avLst/>
          </a:prstGeom>
        </p:spPr>
        <p:txBody>
          <a:bodyPr lIns="91425" tIns="91425" rIns="91425" bIns="91425" anchor="t" anchorCtr="0">
            <a:noAutofit/>
          </a:bodyPr>
          <a:lstStyle/>
          <a:p>
            <a:pPr lvl="0" rtl="0">
              <a:spcBef>
                <a:spcPts val="0"/>
              </a:spcBef>
              <a:buNone/>
            </a:pPr>
            <a:r>
              <a:rPr lang="en" sz="1600" b="1" dirty="0" smtClean="0"/>
              <a:t>(Former)</a:t>
            </a:r>
            <a:br>
              <a:rPr lang="en" sz="1600" b="1" dirty="0" smtClean="0"/>
            </a:br>
            <a:r>
              <a:rPr lang="en" sz="1600" b="1" dirty="0" smtClean="0"/>
              <a:t>Security Researcher</a:t>
            </a:r>
            <a:endParaRPr lang="en" sz="1600" b="1" dirty="0"/>
          </a:p>
          <a:p>
            <a:pPr lvl="0">
              <a:buNone/>
            </a:pPr>
            <a:r>
              <a:rPr lang="en-US" sz="1000" dirty="0" smtClean="0"/>
              <a:t/>
            </a:r>
            <a:br>
              <a:rPr lang="en-US" sz="1000" dirty="0" smtClean="0"/>
            </a:br>
            <a:r>
              <a:rPr lang="en-US" sz="1400" dirty="0" smtClean="0"/>
              <a:t>Critical Infrastructure</a:t>
            </a:r>
          </a:p>
          <a:p>
            <a:pPr lvl="0">
              <a:buNone/>
            </a:pPr>
            <a:r>
              <a:rPr lang="en-US" sz="1400" dirty="0" smtClean="0"/>
              <a:t>Embedded </a:t>
            </a:r>
            <a:r>
              <a:rPr lang="en-US" sz="1400" dirty="0" err="1" smtClean="0"/>
              <a:t>BinSec</a:t>
            </a:r>
            <a:r>
              <a:rPr lang="en-US" sz="1400" dirty="0" smtClean="0"/>
              <a:t/>
            </a:r>
            <a:br>
              <a:rPr lang="en-US" sz="1400" dirty="0" smtClean="0"/>
            </a:br>
            <a:r>
              <a:rPr lang="en-US" sz="1400" dirty="0" smtClean="0"/>
              <a:t>HIDS / NIDS</a:t>
            </a: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58891" y="1209148"/>
            <a:ext cx="1253229" cy="735078"/>
          </a:xfrm>
          <a:prstGeom prst="rect">
            <a:avLst/>
          </a:prstGeom>
        </p:spPr>
      </p:pic>
      <p:pic>
        <p:nvPicPr>
          <p:cNvPr id="2050" name="Picture 2" descr="https://www.utwente.nl/.uc/ied/18e40601021b6e2400855a1f025e3b0b00af8051020701c4c003e00180.png"/>
          <p:cNvPicPr>
            <a:picLocks noChangeAspect="1" noChangeArrowheads="1"/>
          </p:cNvPicPr>
          <p:nvPr/>
        </p:nvPicPr>
        <p:blipFill rotWithShape="1">
          <a:blip r:embed="rId5">
            <a:extLst>
              <a:ext uri="{28A0092B-C50C-407E-A947-70E740481C1C}">
                <a14:useLocalDpi xmlns:a14="http://schemas.microsoft.com/office/drawing/2010/main" val="0"/>
              </a:ext>
            </a:extLst>
          </a:blip>
          <a:srcRect l="6155" t="14515" r="6489" b="16708"/>
          <a:stretch/>
        </p:blipFill>
        <p:spPr bwMode="auto">
          <a:xfrm>
            <a:off x="6887599" y="1301107"/>
            <a:ext cx="1597474" cy="628871"/>
          </a:xfrm>
          <a:prstGeom prst="rect">
            <a:avLst/>
          </a:prstGeom>
          <a:noFill/>
          <a:extLst>
            <a:ext uri="{909E8E84-426E-40DD-AFC4-6F175D3DCCD1}">
              <a14:hiddenFill xmlns:a14="http://schemas.microsoft.com/office/drawing/2010/main">
                <a:solidFill>
                  <a:srgbClr val="FFFFFF"/>
                </a:solidFill>
              </a14:hiddenFill>
            </a:ext>
          </a:extLst>
        </p:spPr>
      </p:pic>
      <p:grpSp>
        <p:nvGrpSpPr>
          <p:cNvPr id="24" name="Shape 448"/>
          <p:cNvGrpSpPr/>
          <p:nvPr/>
        </p:nvGrpSpPr>
        <p:grpSpPr>
          <a:xfrm>
            <a:off x="6642949" y="4650391"/>
            <a:ext cx="387932" cy="367466"/>
            <a:chOff x="2583100" y="2973775"/>
            <a:chExt cx="461550" cy="437200"/>
          </a:xfrm>
          <a:noFill/>
        </p:grpSpPr>
        <p:sp>
          <p:nvSpPr>
            <p:cNvPr id="25" name="Shape 449"/>
            <p:cNvSpPr/>
            <p:nvPr/>
          </p:nvSpPr>
          <p:spPr>
            <a:xfrm>
              <a:off x="2701225" y="3315975"/>
              <a:ext cx="225300" cy="95000"/>
            </a:xfrm>
            <a:custGeom>
              <a:avLst/>
              <a:gdLst/>
              <a:ahLst/>
              <a:cxnLst/>
              <a:rect l="0" t="0" r="0" b="0"/>
              <a:pathLst>
                <a:path w="9012" h="3800" fill="none" extrusionOk="0">
                  <a:moveTo>
                    <a:pt x="2947" y="0"/>
                  </a:moveTo>
                  <a:lnTo>
                    <a:pt x="2947" y="2947"/>
                  </a:lnTo>
                  <a:lnTo>
                    <a:pt x="853" y="2947"/>
                  </a:lnTo>
                  <a:lnTo>
                    <a:pt x="853" y="2947"/>
                  </a:lnTo>
                  <a:lnTo>
                    <a:pt x="682" y="2947"/>
                  </a:lnTo>
                  <a:lnTo>
                    <a:pt x="512" y="2996"/>
                  </a:lnTo>
                  <a:lnTo>
                    <a:pt x="365" y="3093"/>
                  </a:lnTo>
                  <a:lnTo>
                    <a:pt x="244" y="3191"/>
                  </a:lnTo>
                  <a:lnTo>
                    <a:pt x="146" y="3313"/>
                  </a:lnTo>
                  <a:lnTo>
                    <a:pt x="49" y="3459"/>
                  </a:lnTo>
                  <a:lnTo>
                    <a:pt x="0" y="3629"/>
                  </a:lnTo>
                  <a:lnTo>
                    <a:pt x="0" y="3800"/>
                  </a:lnTo>
                  <a:lnTo>
                    <a:pt x="9011" y="3800"/>
                  </a:lnTo>
                  <a:lnTo>
                    <a:pt x="9011" y="3800"/>
                  </a:lnTo>
                  <a:lnTo>
                    <a:pt x="9011" y="3629"/>
                  </a:lnTo>
                  <a:lnTo>
                    <a:pt x="8963" y="3459"/>
                  </a:lnTo>
                  <a:lnTo>
                    <a:pt x="8865" y="3313"/>
                  </a:lnTo>
                  <a:lnTo>
                    <a:pt x="8768" y="3191"/>
                  </a:lnTo>
                  <a:lnTo>
                    <a:pt x="8646" y="3093"/>
                  </a:lnTo>
                  <a:lnTo>
                    <a:pt x="8500" y="2996"/>
                  </a:lnTo>
                  <a:lnTo>
                    <a:pt x="8330" y="2947"/>
                  </a:lnTo>
                  <a:lnTo>
                    <a:pt x="8159" y="2947"/>
                  </a:lnTo>
                  <a:lnTo>
                    <a:pt x="6065" y="2947"/>
                  </a:lnTo>
                  <a:lnTo>
                    <a:pt x="6065" y="0"/>
                  </a:lnTo>
                </a:path>
              </a:pathLst>
            </a:custGeom>
            <a:grpFill/>
            <a:ln w="12175" cap="rnd" cmpd="sng">
              <a:solidFill>
                <a:schemeClr val="tx1"/>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26" name="Shape 450"/>
            <p:cNvSpPr/>
            <p:nvPr/>
          </p:nvSpPr>
          <p:spPr>
            <a:xfrm>
              <a:off x="2583100" y="2973775"/>
              <a:ext cx="461550" cy="336125"/>
            </a:xfrm>
            <a:custGeom>
              <a:avLst/>
              <a:gdLst/>
              <a:ahLst/>
              <a:cxnLst/>
              <a:rect l="0" t="0" r="0" b="0"/>
              <a:pathLst>
                <a:path w="18462" h="13445" fill="none" extrusionOk="0">
                  <a:moveTo>
                    <a:pt x="17974" y="1"/>
                  </a:moveTo>
                  <a:lnTo>
                    <a:pt x="487" y="1"/>
                  </a:lnTo>
                  <a:lnTo>
                    <a:pt x="487" y="1"/>
                  </a:lnTo>
                  <a:lnTo>
                    <a:pt x="390" y="1"/>
                  </a:lnTo>
                  <a:lnTo>
                    <a:pt x="317" y="50"/>
                  </a:lnTo>
                  <a:lnTo>
                    <a:pt x="220" y="74"/>
                  </a:lnTo>
                  <a:lnTo>
                    <a:pt x="146" y="147"/>
                  </a:lnTo>
                  <a:lnTo>
                    <a:pt x="98" y="220"/>
                  </a:lnTo>
                  <a:lnTo>
                    <a:pt x="49" y="293"/>
                  </a:lnTo>
                  <a:lnTo>
                    <a:pt x="25" y="390"/>
                  </a:lnTo>
                  <a:lnTo>
                    <a:pt x="0" y="488"/>
                  </a:lnTo>
                  <a:lnTo>
                    <a:pt x="0" y="12958"/>
                  </a:lnTo>
                  <a:lnTo>
                    <a:pt x="0" y="12958"/>
                  </a:lnTo>
                  <a:lnTo>
                    <a:pt x="25" y="13055"/>
                  </a:lnTo>
                  <a:lnTo>
                    <a:pt x="49" y="13152"/>
                  </a:lnTo>
                  <a:lnTo>
                    <a:pt x="98" y="13226"/>
                  </a:lnTo>
                  <a:lnTo>
                    <a:pt x="146" y="13299"/>
                  </a:lnTo>
                  <a:lnTo>
                    <a:pt x="220" y="13372"/>
                  </a:lnTo>
                  <a:lnTo>
                    <a:pt x="317" y="13396"/>
                  </a:lnTo>
                  <a:lnTo>
                    <a:pt x="390" y="13445"/>
                  </a:lnTo>
                  <a:lnTo>
                    <a:pt x="487" y="13445"/>
                  </a:lnTo>
                  <a:lnTo>
                    <a:pt x="17974" y="13445"/>
                  </a:lnTo>
                  <a:lnTo>
                    <a:pt x="17974" y="13445"/>
                  </a:lnTo>
                  <a:lnTo>
                    <a:pt x="18072" y="13445"/>
                  </a:lnTo>
                  <a:lnTo>
                    <a:pt x="18145" y="13396"/>
                  </a:lnTo>
                  <a:lnTo>
                    <a:pt x="18242" y="13372"/>
                  </a:lnTo>
                  <a:lnTo>
                    <a:pt x="18315" y="13299"/>
                  </a:lnTo>
                  <a:lnTo>
                    <a:pt x="18364" y="13226"/>
                  </a:lnTo>
                  <a:lnTo>
                    <a:pt x="18413" y="13152"/>
                  </a:lnTo>
                  <a:lnTo>
                    <a:pt x="18437" y="13055"/>
                  </a:lnTo>
                  <a:lnTo>
                    <a:pt x="18461" y="12958"/>
                  </a:lnTo>
                  <a:lnTo>
                    <a:pt x="18461" y="488"/>
                  </a:lnTo>
                  <a:lnTo>
                    <a:pt x="18461" y="488"/>
                  </a:lnTo>
                  <a:lnTo>
                    <a:pt x="18437" y="390"/>
                  </a:lnTo>
                  <a:lnTo>
                    <a:pt x="18413" y="293"/>
                  </a:lnTo>
                  <a:lnTo>
                    <a:pt x="18364" y="220"/>
                  </a:lnTo>
                  <a:lnTo>
                    <a:pt x="18315" y="147"/>
                  </a:lnTo>
                  <a:lnTo>
                    <a:pt x="18242" y="74"/>
                  </a:lnTo>
                  <a:lnTo>
                    <a:pt x="18145" y="50"/>
                  </a:lnTo>
                  <a:lnTo>
                    <a:pt x="18072" y="1"/>
                  </a:lnTo>
                  <a:lnTo>
                    <a:pt x="17974" y="1"/>
                  </a:lnTo>
                  <a:lnTo>
                    <a:pt x="17974" y="1"/>
                  </a:lnTo>
                  <a:close/>
                  <a:moveTo>
                    <a:pt x="17000" y="11983"/>
                  </a:moveTo>
                  <a:lnTo>
                    <a:pt x="1462" y="11983"/>
                  </a:lnTo>
                  <a:lnTo>
                    <a:pt x="1462" y="1462"/>
                  </a:lnTo>
                  <a:lnTo>
                    <a:pt x="17000" y="1462"/>
                  </a:lnTo>
                  <a:lnTo>
                    <a:pt x="17000" y="11983"/>
                  </a:lnTo>
                  <a:close/>
                </a:path>
              </a:pathLst>
            </a:custGeom>
            <a:grpFill/>
            <a:ln w="12175" cap="rnd" cmpd="sng">
              <a:solidFill>
                <a:schemeClr val="tx1"/>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grpSp>
      <p:sp>
        <p:nvSpPr>
          <p:cNvPr id="27" name="Shape 214"/>
          <p:cNvSpPr txBox="1">
            <a:spLocks/>
          </p:cNvSpPr>
          <p:nvPr/>
        </p:nvSpPr>
        <p:spPr>
          <a:xfrm>
            <a:off x="7024879" y="4574823"/>
            <a:ext cx="1948901" cy="518602"/>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R="0" lvl="0" algn="l" rtl="0">
              <a:lnSpc>
                <a:spcPct val="115000"/>
              </a:lnSpc>
              <a:spcBef>
                <a:spcPts val="0"/>
              </a:spcBef>
              <a:spcAft>
                <a:spcPts val="0"/>
              </a:spcAft>
              <a:buClr>
                <a:srgbClr val="576574"/>
              </a:buClr>
              <a:buSzPct val="100000"/>
              <a:buFont typeface="Raleway"/>
              <a:buChar char="▫"/>
              <a:defRPr sz="1200" b="0" i="0" u="none" strike="noStrike" cap="none">
                <a:solidFill>
                  <a:srgbClr val="576574"/>
                </a:solidFill>
                <a:latin typeface="Raleway"/>
                <a:ea typeface="Raleway"/>
                <a:cs typeface="Raleway"/>
                <a:sym typeface="Raleway"/>
              </a:defRPr>
            </a:lvl1pPr>
            <a:lvl2pPr marR="0" lvl="1" algn="l" rtl="0">
              <a:lnSpc>
                <a:spcPct val="115000"/>
              </a:lnSpc>
              <a:spcBef>
                <a:spcPts val="0"/>
              </a:spcBef>
              <a:spcAft>
                <a:spcPts val="0"/>
              </a:spcAft>
              <a:buClr>
                <a:srgbClr val="576574"/>
              </a:buClr>
              <a:buSzPct val="100000"/>
              <a:buFont typeface="Raleway"/>
              <a:buChar char="▫"/>
              <a:defRPr sz="1200" b="0" i="0" u="none" strike="noStrike" cap="none">
                <a:solidFill>
                  <a:srgbClr val="576574"/>
                </a:solidFill>
                <a:latin typeface="Raleway"/>
                <a:ea typeface="Raleway"/>
                <a:cs typeface="Raleway"/>
                <a:sym typeface="Raleway"/>
              </a:defRPr>
            </a:lvl2pPr>
            <a:lvl3pPr marR="0" lvl="2" algn="l" rtl="0">
              <a:lnSpc>
                <a:spcPct val="115000"/>
              </a:lnSpc>
              <a:spcBef>
                <a:spcPts val="0"/>
              </a:spcBef>
              <a:spcAft>
                <a:spcPts val="0"/>
              </a:spcAft>
              <a:buClr>
                <a:srgbClr val="576574"/>
              </a:buClr>
              <a:buSzPct val="100000"/>
              <a:buFont typeface="Raleway"/>
              <a:buChar char="▫"/>
              <a:defRPr sz="1200" b="0" i="0" u="none" strike="noStrike" cap="none">
                <a:solidFill>
                  <a:srgbClr val="576574"/>
                </a:solidFill>
                <a:latin typeface="Raleway"/>
                <a:ea typeface="Raleway"/>
                <a:cs typeface="Raleway"/>
                <a:sym typeface="Raleway"/>
              </a:defRPr>
            </a:lvl3pPr>
            <a:lvl4pPr marR="0" lvl="3" algn="l" rtl="0">
              <a:lnSpc>
                <a:spcPct val="115000"/>
              </a:lnSpc>
              <a:spcBef>
                <a:spcPts val="0"/>
              </a:spcBef>
              <a:spcAft>
                <a:spcPts val="0"/>
              </a:spcAft>
              <a:buClr>
                <a:srgbClr val="576574"/>
              </a:buClr>
              <a:buSzPct val="100000"/>
              <a:buFont typeface="Raleway"/>
              <a:buChar char="▫"/>
              <a:defRPr sz="1200" b="0" i="0" u="none" strike="noStrike" cap="none">
                <a:solidFill>
                  <a:srgbClr val="576574"/>
                </a:solidFill>
                <a:latin typeface="Raleway"/>
                <a:ea typeface="Raleway"/>
                <a:cs typeface="Raleway"/>
                <a:sym typeface="Raleway"/>
              </a:defRPr>
            </a:lvl4pPr>
            <a:lvl5pPr marR="0" lvl="4" algn="l" rtl="0">
              <a:lnSpc>
                <a:spcPct val="115000"/>
              </a:lnSpc>
              <a:spcBef>
                <a:spcPts val="0"/>
              </a:spcBef>
              <a:spcAft>
                <a:spcPts val="0"/>
              </a:spcAft>
              <a:buClr>
                <a:srgbClr val="576574"/>
              </a:buClr>
              <a:buSzPct val="100000"/>
              <a:buFont typeface="Raleway"/>
              <a:buChar char="▫"/>
              <a:defRPr sz="1200" b="0" i="0" u="none" strike="noStrike" cap="none">
                <a:solidFill>
                  <a:srgbClr val="576574"/>
                </a:solidFill>
                <a:latin typeface="Raleway"/>
                <a:ea typeface="Raleway"/>
                <a:cs typeface="Raleway"/>
                <a:sym typeface="Raleway"/>
              </a:defRPr>
            </a:lvl5pPr>
            <a:lvl6pPr marR="0" lvl="5" algn="l" rtl="0">
              <a:lnSpc>
                <a:spcPct val="115000"/>
              </a:lnSpc>
              <a:spcBef>
                <a:spcPts val="0"/>
              </a:spcBef>
              <a:spcAft>
                <a:spcPts val="0"/>
              </a:spcAft>
              <a:buClr>
                <a:srgbClr val="576574"/>
              </a:buClr>
              <a:buSzPct val="100000"/>
              <a:buFont typeface="Raleway"/>
              <a:buChar char="▫"/>
              <a:defRPr sz="1200" b="0" i="0" u="none" strike="noStrike" cap="none">
                <a:solidFill>
                  <a:srgbClr val="576574"/>
                </a:solidFill>
                <a:latin typeface="Raleway"/>
                <a:ea typeface="Raleway"/>
                <a:cs typeface="Raleway"/>
                <a:sym typeface="Raleway"/>
              </a:defRPr>
            </a:lvl6pPr>
            <a:lvl7pPr marR="0" lvl="6" algn="l" rtl="0">
              <a:lnSpc>
                <a:spcPct val="115000"/>
              </a:lnSpc>
              <a:spcBef>
                <a:spcPts val="0"/>
              </a:spcBef>
              <a:spcAft>
                <a:spcPts val="0"/>
              </a:spcAft>
              <a:buClr>
                <a:srgbClr val="576574"/>
              </a:buClr>
              <a:buSzPct val="100000"/>
              <a:buFont typeface="Raleway"/>
              <a:buChar char="▫"/>
              <a:defRPr sz="1200" b="0" i="0" u="none" strike="noStrike" cap="none">
                <a:solidFill>
                  <a:srgbClr val="576574"/>
                </a:solidFill>
                <a:latin typeface="Raleway"/>
                <a:ea typeface="Raleway"/>
                <a:cs typeface="Raleway"/>
                <a:sym typeface="Raleway"/>
              </a:defRPr>
            </a:lvl7pPr>
            <a:lvl8pPr marR="0" lvl="7" algn="l" rtl="0">
              <a:lnSpc>
                <a:spcPct val="115000"/>
              </a:lnSpc>
              <a:spcBef>
                <a:spcPts val="0"/>
              </a:spcBef>
              <a:spcAft>
                <a:spcPts val="0"/>
              </a:spcAft>
              <a:buClr>
                <a:srgbClr val="576574"/>
              </a:buClr>
              <a:buSzPct val="100000"/>
              <a:buFont typeface="Raleway"/>
              <a:buChar char="▫"/>
              <a:defRPr sz="1200" b="0" i="0" u="none" strike="noStrike" cap="none">
                <a:solidFill>
                  <a:srgbClr val="576574"/>
                </a:solidFill>
                <a:latin typeface="Raleway"/>
                <a:ea typeface="Raleway"/>
                <a:cs typeface="Raleway"/>
                <a:sym typeface="Raleway"/>
              </a:defRPr>
            </a:lvl8pPr>
            <a:lvl9pPr marR="0" lvl="8" algn="l" rtl="0">
              <a:lnSpc>
                <a:spcPct val="115000"/>
              </a:lnSpc>
              <a:spcBef>
                <a:spcPts val="0"/>
              </a:spcBef>
              <a:spcAft>
                <a:spcPts val="0"/>
              </a:spcAft>
              <a:buClr>
                <a:srgbClr val="576574"/>
              </a:buClr>
              <a:buSzPct val="100000"/>
              <a:buFont typeface="Raleway"/>
              <a:buChar char="▫"/>
              <a:defRPr sz="1200" b="0" i="0" u="none" strike="noStrike" cap="none">
                <a:solidFill>
                  <a:srgbClr val="576574"/>
                </a:solidFill>
                <a:latin typeface="Raleway"/>
                <a:ea typeface="Raleway"/>
                <a:cs typeface="Raleway"/>
                <a:sym typeface="Raleway"/>
              </a:defRPr>
            </a:lvl9pPr>
          </a:lstStyle>
          <a:p>
            <a:pPr>
              <a:buFont typeface="Raleway"/>
              <a:buNone/>
            </a:pPr>
            <a:r>
              <a:rPr lang="en" sz="1000" b="1" dirty="0" smtClean="0"/>
              <a:t>www.midnightbluelabs.com</a:t>
            </a:r>
            <a:br>
              <a:rPr lang="en" sz="1000" b="1" dirty="0" smtClean="0"/>
            </a:br>
            <a:r>
              <a:rPr lang="en" sz="1000" b="1" dirty="0" smtClean="0"/>
              <a:t>samvartaka.github.io</a:t>
            </a:r>
          </a:p>
        </p:txBody>
      </p:sp>
      <p:sp>
        <p:nvSpPr>
          <p:cNvPr id="28" name="Shape 214"/>
          <p:cNvSpPr txBox="1">
            <a:spLocks/>
          </p:cNvSpPr>
          <p:nvPr/>
        </p:nvSpPr>
        <p:spPr>
          <a:xfrm>
            <a:off x="5488064" y="4650392"/>
            <a:ext cx="1048112" cy="340442"/>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R="0" lvl="0" algn="l" rtl="0">
              <a:lnSpc>
                <a:spcPct val="115000"/>
              </a:lnSpc>
              <a:spcBef>
                <a:spcPts val="0"/>
              </a:spcBef>
              <a:spcAft>
                <a:spcPts val="0"/>
              </a:spcAft>
              <a:buClr>
                <a:srgbClr val="576574"/>
              </a:buClr>
              <a:buSzPct val="100000"/>
              <a:buFont typeface="Raleway"/>
              <a:buChar char="▫"/>
              <a:defRPr sz="1200" b="0" i="0" u="none" strike="noStrike" cap="none">
                <a:solidFill>
                  <a:srgbClr val="576574"/>
                </a:solidFill>
                <a:latin typeface="Raleway"/>
                <a:ea typeface="Raleway"/>
                <a:cs typeface="Raleway"/>
                <a:sym typeface="Raleway"/>
              </a:defRPr>
            </a:lvl1pPr>
            <a:lvl2pPr marR="0" lvl="1" algn="l" rtl="0">
              <a:lnSpc>
                <a:spcPct val="115000"/>
              </a:lnSpc>
              <a:spcBef>
                <a:spcPts val="0"/>
              </a:spcBef>
              <a:spcAft>
                <a:spcPts val="0"/>
              </a:spcAft>
              <a:buClr>
                <a:srgbClr val="576574"/>
              </a:buClr>
              <a:buSzPct val="100000"/>
              <a:buFont typeface="Raleway"/>
              <a:buChar char="▫"/>
              <a:defRPr sz="1200" b="0" i="0" u="none" strike="noStrike" cap="none">
                <a:solidFill>
                  <a:srgbClr val="576574"/>
                </a:solidFill>
                <a:latin typeface="Raleway"/>
                <a:ea typeface="Raleway"/>
                <a:cs typeface="Raleway"/>
                <a:sym typeface="Raleway"/>
              </a:defRPr>
            </a:lvl2pPr>
            <a:lvl3pPr marR="0" lvl="2" algn="l" rtl="0">
              <a:lnSpc>
                <a:spcPct val="115000"/>
              </a:lnSpc>
              <a:spcBef>
                <a:spcPts val="0"/>
              </a:spcBef>
              <a:spcAft>
                <a:spcPts val="0"/>
              </a:spcAft>
              <a:buClr>
                <a:srgbClr val="576574"/>
              </a:buClr>
              <a:buSzPct val="100000"/>
              <a:buFont typeface="Raleway"/>
              <a:buChar char="▫"/>
              <a:defRPr sz="1200" b="0" i="0" u="none" strike="noStrike" cap="none">
                <a:solidFill>
                  <a:srgbClr val="576574"/>
                </a:solidFill>
                <a:latin typeface="Raleway"/>
                <a:ea typeface="Raleway"/>
                <a:cs typeface="Raleway"/>
                <a:sym typeface="Raleway"/>
              </a:defRPr>
            </a:lvl3pPr>
            <a:lvl4pPr marR="0" lvl="3" algn="l" rtl="0">
              <a:lnSpc>
                <a:spcPct val="115000"/>
              </a:lnSpc>
              <a:spcBef>
                <a:spcPts val="0"/>
              </a:spcBef>
              <a:spcAft>
                <a:spcPts val="0"/>
              </a:spcAft>
              <a:buClr>
                <a:srgbClr val="576574"/>
              </a:buClr>
              <a:buSzPct val="100000"/>
              <a:buFont typeface="Raleway"/>
              <a:buChar char="▫"/>
              <a:defRPr sz="1200" b="0" i="0" u="none" strike="noStrike" cap="none">
                <a:solidFill>
                  <a:srgbClr val="576574"/>
                </a:solidFill>
                <a:latin typeface="Raleway"/>
                <a:ea typeface="Raleway"/>
                <a:cs typeface="Raleway"/>
                <a:sym typeface="Raleway"/>
              </a:defRPr>
            </a:lvl4pPr>
            <a:lvl5pPr marR="0" lvl="4" algn="l" rtl="0">
              <a:lnSpc>
                <a:spcPct val="115000"/>
              </a:lnSpc>
              <a:spcBef>
                <a:spcPts val="0"/>
              </a:spcBef>
              <a:spcAft>
                <a:spcPts val="0"/>
              </a:spcAft>
              <a:buClr>
                <a:srgbClr val="576574"/>
              </a:buClr>
              <a:buSzPct val="100000"/>
              <a:buFont typeface="Raleway"/>
              <a:buChar char="▫"/>
              <a:defRPr sz="1200" b="0" i="0" u="none" strike="noStrike" cap="none">
                <a:solidFill>
                  <a:srgbClr val="576574"/>
                </a:solidFill>
                <a:latin typeface="Raleway"/>
                <a:ea typeface="Raleway"/>
                <a:cs typeface="Raleway"/>
                <a:sym typeface="Raleway"/>
              </a:defRPr>
            </a:lvl5pPr>
            <a:lvl6pPr marR="0" lvl="5" algn="l" rtl="0">
              <a:lnSpc>
                <a:spcPct val="115000"/>
              </a:lnSpc>
              <a:spcBef>
                <a:spcPts val="0"/>
              </a:spcBef>
              <a:spcAft>
                <a:spcPts val="0"/>
              </a:spcAft>
              <a:buClr>
                <a:srgbClr val="576574"/>
              </a:buClr>
              <a:buSzPct val="100000"/>
              <a:buFont typeface="Raleway"/>
              <a:buChar char="▫"/>
              <a:defRPr sz="1200" b="0" i="0" u="none" strike="noStrike" cap="none">
                <a:solidFill>
                  <a:srgbClr val="576574"/>
                </a:solidFill>
                <a:latin typeface="Raleway"/>
                <a:ea typeface="Raleway"/>
                <a:cs typeface="Raleway"/>
                <a:sym typeface="Raleway"/>
              </a:defRPr>
            </a:lvl6pPr>
            <a:lvl7pPr marR="0" lvl="6" algn="l" rtl="0">
              <a:lnSpc>
                <a:spcPct val="115000"/>
              </a:lnSpc>
              <a:spcBef>
                <a:spcPts val="0"/>
              </a:spcBef>
              <a:spcAft>
                <a:spcPts val="0"/>
              </a:spcAft>
              <a:buClr>
                <a:srgbClr val="576574"/>
              </a:buClr>
              <a:buSzPct val="100000"/>
              <a:buFont typeface="Raleway"/>
              <a:buChar char="▫"/>
              <a:defRPr sz="1200" b="0" i="0" u="none" strike="noStrike" cap="none">
                <a:solidFill>
                  <a:srgbClr val="576574"/>
                </a:solidFill>
                <a:latin typeface="Raleway"/>
                <a:ea typeface="Raleway"/>
                <a:cs typeface="Raleway"/>
                <a:sym typeface="Raleway"/>
              </a:defRPr>
            </a:lvl7pPr>
            <a:lvl8pPr marR="0" lvl="7" algn="l" rtl="0">
              <a:lnSpc>
                <a:spcPct val="115000"/>
              </a:lnSpc>
              <a:spcBef>
                <a:spcPts val="0"/>
              </a:spcBef>
              <a:spcAft>
                <a:spcPts val="0"/>
              </a:spcAft>
              <a:buClr>
                <a:srgbClr val="576574"/>
              </a:buClr>
              <a:buSzPct val="100000"/>
              <a:buFont typeface="Raleway"/>
              <a:buChar char="▫"/>
              <a:defRPr sz="1200" b="0" i="0" u="none" strike="noStrike" cap="none">
                <a:solidFill>
                  <a:srgbClr val="576574"/>
                </a:solidFill>
                <a:latin typeface="Raleway"/>
                <a:ea typeface="Raleway"/>
                <a:cs typeface="Raleway"/>
                <a:sym typeface="Raleway"/>
              </a:defRPr>
            </a:lvl8pPr>
            <a:lvl9pPr marR="0" lvl="8" algn="l" rtl="0">
              <a:lnSpc>
                <a:spcPct val="115000"/>
              </a:lnSpc>
              <a:spcBef>
                <a:spcPts val="0"/>
              </a:spcBef>
              <a:spcAft>
                <a:spcPts val="0"/>
              </a:spcAft>
              <a:buClr>
                <a:srgbClr val="576574"/>
              </a:buClr>
              <a:buSzPct val="100000"/>
              <a:buFont typeface="Raleway"/>
              <a:buChar char="▫"/>
              <a:defRPr sz="1200" b="0" i="0" u="none" strike="noStrike" cap="none">
                <a:solidFill>
                  <a:srgbClr val="576574"/>
                </a:solidFill>
                <a:latin typeface="Raleway"/>
                <a:ea typeface="Raleway"/>
                <a:cs typeface="Raleway"/>
                <a:sym typeface="Raleway"/>
              </a:defRPr>
            </a:lvl9pPr>
          </a:lstStyle>
          <a:p>
            <a:pPr>
              <a:buFont typeface="Raleway"/>
              <a:buNone/>
            </a:pPr>
            <a:r>
              <a:rPr lang="en" sz="1000" b="1" dirty="0" smtClean="0"/>
              <a:t>@s4mvartaka</a:t>
            </a:r>
          </a:p>
        </p:txBody>
      </p:sp>
      <p:pic>
        <p:nvPicPr>
          <p:cNvPr id="2052" name="Picture 4" descr="http://jmac.org/images/twitter.png"/>
          <p:cNvPicPr>
            <a:picLocks noChangeAspect="1" noChangeArrowheads="1"/>
          </p:cNvPicPr>
          <p:nvPr/>
        </p:nvPicPr>
        <p:blipFill rotWithShape="1">
          <a:blip r:embed="rId6">
            <a:extLst>
              <a:ext uri="{28A0092B-C50C-407E-A947-70E740481C1C}">
                <a14:useLocalDpi xmlns:a14="http://schemas.microsoft.com/office/drawing/2010/main" val="0"/>
              </a:ext>
            </a:extLst>
          </a:blip>
          <a:srcRect l="3254" t="8341" r="3390" b="8248"/>
          <a:stretch/>
        </p:blipFill>
        <p:spPr bwMode="auto">
          <a:xfrm>
            <a:off x="4980050" y="4604633"/>
            <a:ext cx="547071" cy="4887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069068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72"/>
        <p:cNvGrpSpPr/>
        <p:nvPr/>
      </p:nvGrpSpPr>
      <p:grpSpPr>
        <a:xfrm>
          <a:off x="0" y="0"/>
          <a:ext cx="0" cy="0"/>
          <a:chOff x="0" y="0"/>
          <a:chExt cx="0" cy="0"/>
        </a:xfrm>
      </p:grpSpPr>
      <p:sp>
        <p:nvSpPr>
          <p:cNvPr id="8" name="Shape 130"/>
          <p:cNvSpPr txBox="1">
            <a:spLocks/>
          </p:cNvSpPr>
          <p:nvPr/>
        </p:nvSpPr>
        <p:spPr>
          <a:xfrm>
            <a:off x="1188150" y="0"/>
            <a:ext cx="6767100" cy="1194900"/>
          </a:xfrm>
          <a:prstGeom prst="rect">
            <a:avLst/>
          </a:prstGeom>
          <a:noFill/>
          <a:ln>
            <a:noFill/>
          </a:ln>
        </p:spPr>
        <p:txBody>
          <a:bodyPr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1D1D1B"/>
              </a:buClr>
              <a:buFont typeface="Montserrat"/>
              <a:buNone/>
              <a:defRPr sz="1400" b="1" i="0" u="none" strike="noStrike" cap="none">
                <a:solidFill>
                  <a:srgbClr val="1D1D1B"/>
                </a:solidFill>
                <a:latin typeface="Montserrat"/>
                <a:ea typeface="Montserrat"/>
                <a:cs typeface="Montserrat"/>
                <a:sym typeface="Montserrat"/>
              </a:defRPr>
            </a:lvl1pPr>
            <a:lvl2pPr lvl="1" algn="ctr">
              <a:spcBef>
                <a:spcPts val="0"/>
              </a:spcBef>
              <a:buClr>
                <a:srgbClr val="1D1D1B"/>
              </a:buClr>
              <a:buFont typeface="Montserrat"/>
              <a:buNone/>
              <a:defRPr b="1">
                <a:solidFill>
                  <a:srgbClr val="1D1D1B"/>
                </a:solidFill>
                <a:latin typeface="Montserrat"/>
                <a:ea typeface="Montserrat"/>
                <a:cs typeface="Montserrat"/>
                <a:sym typeface="Montserrat"/>
              </a:defRPr>
            </a:lvl2pPr>
            <a:lvl3pPr lvl="2" algn="ctr">
              <a:spcBef>
                <a:spcPts val="0"/>
              </a:spcBef>
              <a:buClr>
                <a:srgbClr val="1D1D1B"/>
              </a:buClr>
              <a:buFont typeface="Montserrat"/>
              <a:buNone/>
              <a:defRPr b="1">
                <a:solidFill>
                  <a:srgbClr val="1D1D1B"/>
                </a:solidFill>
                <a:latin typeface="Montserrat"/>
                <a:ea typeface="Montserrat"/>
                <a:cs typeface="Montserrat"/>
                <a:sym typeface="Montserrat"/>
              </a:defRPr>
            </a:lvl3pPr>
            <a:lvl4pPr lvl="3" algn="ctr">
              <a:spcBef>
                <a:spcPts val="0"/>
              </a:spcBef>
              <a:buClr>
                <a:srgbClr val="1D1D1B"/>
              </a:buClr>
              <a:buFont typeface="Montserrat"/>
              <a:buNone/>
              <a:defRPr b="1">
                <a:solidFill>
                  <a:srgbClr val="1D1D1B"/>
                </a:solidFill>
                <a:latin typeface="Montserrat"/>
                <a:ea typeface="Montserrat"/>
                <a:cs typeface="Montserrat"/>
                <a:sym typeface="Montserrat"/>
              </a:defRPr>
            </a:lvl4pPr>
            <a:lvl5pPr lvl="4" algn="ctr">
              <a:spcBef>
                <a:spcPts val="0"/>
              </a:spcBef>
              <a:buClr>
                <a:srgbClr val="1D1D1B"/>
              </a:buClr>
              <a:buFont typeface="Montserrat"/>
              <a:buNone/>
              <a:defRPr b="1">
                <a:solidFill>
                  <a:srgbClr val="1D1D1B"/>
                </a:solidFill>
                <a:latin typeface="Montserrat"/>
                <a:ea typeface="Montserrat"/>
                <a:cs typeface="Montserrat"/>
                <a:sym typeface="Montserrat"/>
              </a:defRPr>
            </a:lvl5pPr>
            <a:lvl6pPr lvl="5" algn="ctr">
              <a:spcBef>
                <a:spcPts val="0"/>
              </a:spcBef>
              <a:buClr>
                <a:srgbClr val="1D1D1B"/>
              </a:buClr>
              <a:buFont typeface="Montserrat"/>
              <a:buNone/>
              <a:defRPr b="1">
                <a:solidFill>
                  <a:srgbClr val="1D1D1B"/>
                </a:solidFill>
                <a:latin typeface="Montserrat"/>
                <a:ea typeface="Montserrat"/>
                <a:cs typeface="Montserrat"/>
                <a:sym typeface="Montserrat"/>
              </a:defRPr>
            </a:lvl6pPr>
            <a:lvl7pPr lvl="6" algn="ctr">
              <a:spcBef>
                <a:spcPts val="0"/>
              </a:spcBef>
              <a:buClr>
                <a:srgbClr val="1D1D1B"/>
              </a:buClr>
              <a:buFont typeface="Montserrat"/>
              <a:buNone/>
              <a:defRPr b="1">
                <a:solidFill>
                  <a:srgbClr val="1D1D1B"/>
                </a:solidFill>
                <a:latin typeface="Montserrat"/>
                <a:ea typeface="Montserrat"/>
                <a:cs typeface="Montserrat"/>
                <a:sym typeface="Montserrat"/>
              </a:defRPr>
            </a:lvl7pPr>
            <a:lvl8pPr lvl="7" algn="ctr">
              <a:spcBef>
                <a:spcPts val="0"/>
              </a:spcBef>
              <a:buClr>
                <a:srgbClr val="1D1D1B"/>
              </a:buClr>
              <a:buFont typeface="Montserrat"/>
              <a:buNone/>
              <a:defRPr b="1">
                <a:solidFill>
                  <a:srgbClr val="1D1D1B"/>
                </a:solidFill>
                <a:latin typeface="Montserrat"/>
                <a:ea typeface="Montserrat"/>
                <a:cs typeface="Montserrat"/>
                <a:sym typeface="Montserrat"/>
              </a:defRPr>
            </a:lvl8pPr>
            <a:lvl9pPr lvl="8" algn="ctr">
              <a:spcBef>
                <a:spcPts val="0"/>
              </a:spcBef>
              <a:buClr>
                <a:srgbClr val="1D1D1B"/>
              </a:buClr>
              <a:buFont typeface="Montserrat"/>
              <a:buNone/>
              <a:defRPr b="1">
                <a:solidFill>
                  <a:srgbClr val="1D1D1B"/>
                </a:solidFill>
                <a:latin typeface="Montserrat"/>
                <a:ea typeface="Montserrat"/>
                <a:cs typeface="Montserrat"/>
                <a:sym typeface="Montserrat"/>
              </a:defRPr>
            </a:lvl9pPr>
          </a:lstStyle>
          <a:p>
            <a:r>
              <a:rPr lang="en" sz="2000" dirty="0" smtClean="0">
                <a:solidFill>
                  <a:srgbClr val="FFFFFF"/>
                </a:solidFill>
                <a:latin typeface="Raleway"/>
                <a:ea typeface="Raleway"/>
                <a:cs typeface="Raleway"/>
                <a:sym typeface="Raleway"/>
              </a:rPr>
              <a:t>RTOS Exploit Examples</a:t>
            </a:r>
            <a:endParaRPr lang="en" sz="2000" dirty="0">
              <a:solidFill>
                <a:srgbClr val="FFFFFF"/>
              </a:solidFill>
              <a:latin typeface="Raleway"/>
              <a:ea typeface="Raleway"/>
              <a:cs typeface="Raleway"/>
              <a:sym typeface="Raleway"/>
            </a:endParaRPr>
          </a:p>
        </p:txBody>
      </p:sp>
      <p:graphicFrame>
        <p:nvGraphicFramePr>
          <p:cNvPr id="11" name="Shape 148"/>
          <p:cNvGraphicFramePr/>
          <p:nvPr>
            <p:extLst>
              <p:ext uri="{D42A27DB-BD31-4B8C-83A1-F6EECF244321}">
                <p14:modId xmlns:p14="http://schemas.microsoft.com/office/powerpoint/2010/main" val="4248791665"/>
              </p:ext>
            </p:extLst>
          </p:nvPr>
        </p:nvGraphicFramePr>
        <p:xfrm>
          <a:off x="290944" y="1191882"/>
          <a:ext cx="8589820" cy="3407830"/>
        </p:xfrm>
        <a:graphic>
          <a:graphicData uri="http://schemas.openxmlformats.org/drawingml/2006/table">
            <a:tbl>
              <a:tblPr>
                <a:noFill/>
                <a:tableStyleId>{0A830CC2-01C2-4D5E-B154-2B1A130B23E8}</a:tableStyleId>
              </a:tblPr>
              <a:tblGrid>
                <a:gridCol w="1717964"/>
                <a:gridCol w="1717964"/>
                <a:gridCol w="1717964"/>
                <a:gridCol w="1717964"/>
                <a:gridCol w="1717964"/>
              </a:tblGrid>
              <a:tr h="474173">
                <a:tc>
                  <a:txBody>
                    <a:bodyPr/>
                    <a:lstStyle/>
                    <a:p>
                      <a:pPr lvl="0">
                        <a:spcBef>
                          <a:spcPts val="0"/>
                        </a:spcBef>
                        <a:buNone/>
                      </a:pPr>
                      <a:r>
                        <a:rPr lang="en-US" sz="1100" b="1" dirty="0" smtClean="0">
                          <a:solidFill>
                            <a:schemeClr val="bg1"/>
                          </a:solidFill>
                          <a:latin typeface="Montserrat" panose="00000500000000000000" pitchFamily="50" charset="0"/>
                          <a:ea typeface="Raleway"/>
                          <a:cs typeface="Raleway"/>
                          <a:sym typeface="Raleway"/>
                        </a:rPr>
                        <a:t>Name</a:t>
                      </a:r>
                      <a:endParaRPr sz="1100" b="1" dirty="0">
                        <a:solidFill>
                          <a:schemeClr val="bg1"/>
                        </a:solidFill>
                        <a:latin typeface="Montserrat" panose="00000500000000000000" pitchFamily="50" charset="0"/>
                        <a:ea typeface="Raleway"/>
                        <a:cs typeface="Raleway"/>
                        <a:sym typeface="Raleway"/>
                      </a:endParaRPr>
                    </a:p>
                  </a:txBody>
                  <a:tcPr marL="91425" marR="91425" marT="68575" marB="68575" anchor="ctr">
                    <a:lnL w="9525" cap="flat" cmpd="sng">
                      <a:solidFill>
                        <a:srgbClr val="D9D9D9"/>
                      </a:solidFill>
                      <a:prstDash val="solid"/>
                      <a:round/>
                      <a:headEnd type="none" w="med" len="med"/>
                      <a:tailEnd type="none" w="med" len="med"/>
                    </a:lnL>
                    <a:lnR w="9525" cap="flat" cmpd="sng">
                      <a:solidFill>
                        <a:srgbClr val="D9D9D9"/>
                      </a:solidFill>
                      <a:prstDash val="solid"/>
                      <a:round/>
                      <a:headEnd type="none" w="med" len="med"/>
                      <a:tailEnd type="none" w="med" len="med"/>
                    </a:lnR>
                    <a:lnT w="9525" cap="flat" cmpd="sng">
                      <a:solidFill>
                        <a:srgbClr val="D9D9D9"/>
                      </a:solidFill>
                      <a:prstDash val="solid"/>
                      <a:round/>
                      <a:headEnd type="none" w="med" len="med"/>
                      <a:tailEnd type="none" w="med" len="med"/>
                    </a:lnT>
                    <a:lnB w="9525" cap="flat" cmpd="sng">
                      <a:solidFill>
                        <a:srgbClr val="D9D9D9"/>
                      </a:solidFill>
                      <a:prstDash val="solid"/>
                      <a:round/>
                      <a:headEnd type="none" w="med" len="med"/>
                      <a:tailEnd type="none" w="med" len="med"/>
                    </a:lnB>
                  </a:tcPr>
                </a:tc>
                <a:tc>
                  <a:txBody>
                    <a:bodyPr/>
                    <a:lstStyle/>
                    <a:p>
                      <a:pPr lvl="0" algn="ctr">
                        <a:spcBef>
                          <a:spcPts val="0"/>
                        </a:spcBef>
                        <a:buNone/>
                      </a:pPr>
                      <a:r>
                        <a:rPr lang="en" sz="1100" b="1" dirty="0" smtClean="0">
                          <a:solidFill>
                            <a:schemeClr val="bg1"/>
                          </a:solidFill>
                          <a:latin typeface="Montserrat" panose="00000500000000000000" pitchFamily="50" charset="0"/>
                          <a:ea typeface="Raleway"/>
                          <a:cs typeface="Raleway"/>
                          <a:sym typeface="Raleway"/>
                        </a:rPr>
                        <a:t>Target</a:t>
                      </a:r>
                      <a:endParaRPr lang="en" sz="1100" b="1" dirty="0">
                        <a:solidFill>
                          <a:schemeClr val="bg1"/>
                        </a:solidFill>
                        <a:latin typeface="Montserrat" panose="00000500000000000000" pitchFamily="50" charset="0"/>
                        <a:ea typeface="Raleway"/>
                        <a:cs typeface="Raleway"/>
                        <a:sym typeface="Raleway"/>
                      </a:endParaRPr>
                    </a:p>
                  </a:txBody>
                  <a:tcPr marL="91425" marR="91425" marT="68575" marB="68575" anchor="ctr">
                    <a:lnL w="9525" cap="flat" cmpd="sng">
                      <a:solidFill>
                        <a:srgbClr val="D9D9D9"/>
                      </a:solidFill>
                      <a:prstDash val="solid"/>
                      <a:round/>
                      <a:headEnd type="none" w="med" len="med"/>
                      <a:tailEnd type="none" w="med" len="med"/>
                    </a:lnL>
                    <a:lnR w="9525" cap="flat" cmpd="sng">
                      <a:solidFill>
                        <a:srgbClr val="D9D9D9"/>
                      </a:solidFill>
                      <a:prstDash val="solid"/>
                      <a:round/>
                      <a:headEnd type="none" w="med" len="med"/>
                      <a:tailEnd type="none" w="med" len="med"/>
                    </a:lnR>
                    <a:lnT w="9525" cap="flat" cmpd="sng">
                      <a:solidFill>
                        <a:srgbClr val="D9D9D9"/>
                      </a:solidFill>
                      <a:prstDash val="solid"/>
                      <a:round/>
                      <a:headEnd type="none" w="med" len="med"/>
                      <a:tailEnd type="none" w="med" len="med"/>
                    </a:lnT>
                    <a:lnB w="9525" cap="flat" cmpd="sng">
                      <a:solidFill>
                        <a:srgbClr val="D9D9D9"/>
                      </a:solidFill>
                      <a:prstDash val="solid"/>
                      <a:round/>
                      <a:headEnd type="none" w="med" len="med"/>
                      <a:tailEnd type="none" w="med" len="med"/>
                    </a:lnB>
                  </a:tcPr>
                </a:tc>
                <a:tc>
                  <a:txBody>
                    <a:bodyPr/>
                    <a:lstStyle/>
                    <a:p>
                      <a:pPr lvl="0" algn="ctr">
                        <a:spcBef>
                          <a:spcPts val="0"/>
                        </a:spcBef>
                        <a:buNone/>
                      </a:pPr>
                      <a:r>
                        <a:rPr lang="en" sz="1100" b="1" dirty="0" smtClean="0">
                          <a:solidFill>
                            <a:schemeClr val="bg1"/>
                          </a:solidFill>
                          <a:latin typeface="Montserrat" panose="00000500000000000000" pitchFamily="50" charset="0"/>
                          <a:ea typeface="Raleway"/>
                          <a:cs typeface="Raleway"/>
                          <a:sym typeface="Raleway"/>
                        </a:rPr>
                        <a:t>Type</a:t>
                      </a:r>
                      <a:endParaRPr lang="en" sz="1100" b="1" dirty="0">
                        <a:solidFill>
                          <a:schemeClr val="bg1"/>
                        </a:solidFill>
                        <a:latin typeface="Montserrat" panose="00000500000000000000" pitchFamily="50" charset="0"/>
                        <a:ea typeface="Raleway"/>
                        <a:cs typeface="Raleway"/>
                        <a:sym typeface="Raleway"/>
                      </a:endParaRPr>
                    </a:p>
                  </a:txBody>
                  <a:tcPr marL="91425" marR="91425" marT="68575" marB="68575" anchor="ctr">
                    <a:lnL w="9525" cap="flat" cmpd="sng">
                      <a:solidFill>
                        <a:srgbClr val="D9D9D9"/>
                      </a:solidFill>
                      <a:prstDash val="solid"/>
                      <a:round/>
                      <a:headEnd type="none" w="med" len="med"/>
                      <a:tailEnd type="none" w="med" len="med"/>
                    </a:lnL>
                    <a:lnR w="9525" cap="flat" cmpd="sng">
                      <a:solidFill>
                        <a:srgbClr val="D9D9D9"/>
                      </a:solidFill>
                      <a:prstDash val="solid"/>
                      <a:round/>
                      <a:headEnd type="none" w="med" len="med"/>
                      <a:tailEnd type="none" w="med" len="med"/>
                    </a:lnR>
                    <a:lnT w="9525" cap="flat" cmpd="sng">
                      <a:solidFill>
                        <a:srgbClr val="D9D9D9"/>
                      </a:solidFill>
                      <a:prstDash val="solid"/>
                      <a:round/>
                      <a:headEnd type="none" w="med" len="med"/>
                      <a:tailEnd type="none" w="med" len="med"/>
                    </a:lnT>
                    <a:lnB w="9525" cap="flat" cmpd="sng">
                      <a:solidFill>
                        <a:srgbClr val="D9D9D9"/>
                      </a:solidFill>
                      <a:prstDash val="solid"/>
                      <a:round/>
                      <a:headEnd type="none" w="med" len="med"/>
                      <a:tailEnd type="none" w="med" len="med"/>
                    </a:lnB>
                  </a:tcPr>
                </a:tc>
                <a:tc>
                  <a:txBody>
                    <a:bodyPr/>
                    <a:lstStyle/>
                    <a:p>
                      <a:pPr lvl="0" algn="ctr">
                        <a:spcBef>
                          <a:spcPts val="0"/>
                        </a:spcBef>
                        <a:buNone/>
                      </a:pPr>
                      <a:r>
                        <a:rPr lang="en" sz="1100" b="1" dirty="0" smtClean="0">
                          <a:solidFill>
                            <a:schemeClr val="bg1"/>
                          </a:solidFill>
                          <a:latin typeface="Montserrat" panose="00000500000000000000" pitchFamily="50" charset="0"/>
                          <a:ea typeface="Raleway"/>
                          <a:cs typeface="Raleway"/>
                          <a:sym typeface="Raleway"/>
                        </a:rPr>
                        <a:t>RTOS</a:t>
                      </a:r>
                      <a:endParaRPr lang="en" sz="1100" b="1" dirty="0">
                        <a:solidFill>
                          <a:schemeClr val="bg1"/>
                        </a:solidFill>
                        <a:latin typeface="Montserrat" panose="00000500000000000000" pitchFamily="50" charset="0"/>
                        <a:ea typeface="Raleway"/>
                        <a:cs typeface="Raleway"/>
                        <a:sym typeface="Raleway"/>
                      </a:endParaRPr>
                    </a:p>
                  </a:txBody>
                  <a:tcPr marL="91425" marR="91425" marT="68575" marB="68575" anchor="ctr">
                    <a:lnL w="9525" cap="flat" cmpd="sng">
                      <a:solidFill>
                        <a:srgbClr val="D9D9D9"/>
                      </a:solidFill>
                      <a:prstDash val="solid"/>
                      <a:round/>
                      <a:headEnd type="none" w="med" len="med"/>
                      <a:tailEnd type="none" w="med" len="med"/>
                    </a:lnL>
                    <a:lnR w="9525" cap="flat" cmpd="sng" algn="ctr">
                      <a:solidFill>
                        <a:srgbClr val="D9D9D9"/>
                      </a:solidFill>
                      <a:prstDash val="solid"/>
                      <a:round/>
                      <a:headEnd type="none" w="med" len="med"/>
                      <a:tailEnd type="none" w="med" len="med"/>
                    </a:lnR>
                    <a:lnT w="9525" cap="flat" cmpd="sng">
                      <a:solidFill>
                        <a:srgbClr val="D9D9D9"/>
                      </a:solidFill>
                      <a:prstDash val="solid"/>
                      <a:round/>
                      <a:headEnd type="none" w="med" len="med"/>
                      <a:tailEnd type="none" w="med" len="med"/>
                    </a:lnT>
                    <a:lnB w="9525" cap="flat" cmpd="sng">
                      <a:solidFill>
                        <a:srgbClr val="D9D9D9"/>
                      </a:solidFill>
                      <a:prstDash val="solid"/>
                      <a:round/>
                      <a:headEnd type="none" w="med" len="med"/>
                      <a:tailEnd type="none" w="med" len="med"/>
                    </a:lnB>
                  </a:tcPr>
                </a:tc>
                <a:tc>
                  <a:txBody>
                    <a:bodyPr/>
                    <a:lstStyle/>
                    <a:p>
                      <a:pPr lvl="0" algn="ctr">
                        <a:spcBef>
                          <a:spcPts val="0"/>
                        </a:spcBef>
                        <a:buNone/>
                      </a:pPr>
                      <a:r>
                        <a:rPr lang="en" sz="1100" b="1" dirty="0" smtClean="0">
                          <a:solidFill>
                            <a:schemeClr val="bg1"/>
                          </a:solidFill>
                          <a:latin typeface="Montserrat" panose="00000500000000000000" pitchFamily="50" charset="0"/>
                          <a:ea typeface="Raleway"/>
                          <a:cs typeface="Raleway"/>
                          <a:sym typeface="Raleway"/>
                        </a:rPr>
                        <a:t>Mitigations</a:t>
                      </a:r>
                      <a:endParaRPr lang="en" sz="1100" b="1" dirty="0">
                        <a:solidFill>
                          <a:schemeClr val="bg1"/>
                        </a:solidFill>
                        <a:latin typeface="Montserrat" panose="00000500000000000000" pitchFamily="50" charset="0"/>
                        <a:ea typeface="Raleway"/>
                        <a:cs typeface="Raleway"/>
                        <a:sym typeface="Raleway"/>
                      </a:endParaRPr>
                    </a:p>
                  </a:txBody>
                  <a:tcPr marL="91425" marR="91425" marT="68575" marB="68575" anchor="ctr">
                    <a:lnL w="9525" cap="flat" cmpd="sng">
                      <a:solidFill>
                        <a:srgbClr val="D9D9D9"/>
                      </a:solidFill>
                      <a:prstDash val="solid"/>
                      <a:round/>
                      <a:headEnd type="none" w="med" len="med"/>
                      <a:tailEnd type="none" w="med" len="med"/>
                    </a:lnL>
                    <a:lnR w="9525" cap="flat" cmpd="sng">
                      <a:solidFill>
                        <a:srgbClr val="D9D9D9"/>
                      </a:solidFill>
                      <a:prstDash val="solid"/>
                      <a:round/>
                      <a:headEnd type="none" w="med" len="med"/>
                      <a:tailEnd type="none" w="med" len="med"/>
                    </a:lnR>
                    <a:lnT w="9525" cap="flat" cmpd="sng">
                      <a:solidFill>
                        <a:srgbClr val="D9D9D9"/>
                      </a:solidFill>
                      <a:prstDash val="solid"/>
                      <a:round/>
                      <a:headEnd type="none" w="med" len="med"/>
                      <a:tailEnd type="none" w="med" len="med"/>
                    </a:lnT>
                    <a:lnB w="9525" cap="flat" cmpd="sng" algn="ctr">
                      <a:solidFill>
                        <a:srgbClr val="D9D9D9"/>
                      </a:solidFill>
                      <a:prstDash val="solid"/>
                      <a:round/>
                      <a:headEnd type="none" w="med" len="med"/>
                      <a:tailEnd type="none" w="med" len="med"/>
                    </a:lnB>
                  </a:tcPr>
                </a:tc>
              </a:tr>
              <a:tr h="474173">
                <a:tc>
                  <a:txBody>
                    <a:bodyPr/>
                    <a:lstStyle/>
                    <a:p>
                      <a:pPr marL="0" marR="0" lvl="0" indent="0" algn="l" defTabSz="1828434" rtl="0" eaLnBrk="1" fontAlgn="auto" latinLnBrk="0" hangingPunct="1">
                        <a:lnSpc>
                          <a:spcPct val="100000"/>
                        </a:lnSpc>
                        <a:spcBef>
                          <a:spcPts val="0"/>
                        </a:spcBef>
                        <a:spcAft>
                          <a:spcPts val="0"/>
                        </a:spcAft>
                        <a:buClrTx/>
                        <a:buSzTx/>
                        <a:buFontTx/>
                        <a:buNone/>
                        <a:tabLst/>
                        <a:defRPr/>
                      </a:pPr>
                      <a:r>
                        <a:rPr lang="en-US" sz="1100" b="0" i="0" u="none" strike="noStrike" cap="none" dirty="0" err="1" smtClean="0">
                          <a:solidFill>
                            <a:schemeClr val="bg1"/>
                          </a:solidFill>
                          <a:latin typeface="Raleway" panose="020B0503030101060003" pitchFamily="34" charset="0"/>
                          <a:ea typeface="Raleway"/>
                          <a:cs typeface="Raleway"/>
                          <a:sym typeface="Arial"/>
                        </a:rPr>
                        <a:t>BroadPWN</a:t>
                      </a:r>
                      <a:r>
                        <a:rPr lang="en-US" sz="1100" b="0" i="0" u="none" strike="noStrike" cap="none" dirty="0" smtClean="0">
                          <a:solidFill>
                            <a:schemeClr val="bg1"/>
                          </a:solidFill>
                          <a:latin typeface="Raleway" panose="020B0503030101060003" pitchFamily="34" charset="0"/>
                          <a:ea typeface="Raleway"/>
                          <a:cs typeface="Raleway"/>
                          <a:sym typeface="Arial"/>
                        </a:rPr>
                        <a:t> / </a:t>
                      </a:r>
                      <a:br>
                        <a:rPr lang="en-US" sz="1100" b="0" i="0" u="none" strike="noStrike" cap="none" dirty="0" smtClean="0">
                          <a:solidFill>
                            <a:schemeClr val="bg1"/>
                          </a:solidFill>
                          <a:latin typeface="Raleway" panose="020B0503030101060003" pitchFamily="34" charset="0"/>
                          <a:ea typeface="Raleway"/>
                          <a:cs typeface="Raleway"/>
                          <a:sym typeface="Arial"/>
                        </a:rPr>
                      </a:br>
                      <a:r>
                        <a:rPr lang="en-US" sz="1100" b="0" i="0" u="none" strike="noStrike" cap="none" dirty="0" smtClean="0">
                          <a:solidFill>
                            <a:schemeClr val="bg1"/>
                          </a:solidFill>
                          <a:latin typeface="Raleway" panose="020B0503030101060003" pitchFamily="34" charset="0"/>
                          <a:ea typeface="Raleway"/>
                          <a:cs typeface="Raleway"/>
                          <a:sym typeface="Arial"/>
                        </a:rPr>
                        <a:t>CVE-2017- 9417</a:t>
                      </a:r>
                      <a:endParaRPr lang="en-US" sz="1100" b="0" i="0" u="none" strike="noStrike" cap="none" dirty="0">
                        <a:solidFill>
                          <a:schemeClr val="bg1"/>
                        </a:solidFill>
                        <a:latin typeface="Raleway" panose="020B0503030101060003" pitchFamily="34" charset="0"/>
                        <a:ea typeface="Raleway"/>
                        <a:cs typeface="Raleway"/>
                        <a:sym typeface="Arial"/>
                      </a:endParaRPr>
                    </a:p>
                  </a:txBody>
                  <a:tcPr marL="91425" marR="91425" marT="68575" marB="68575" anchor="ctr">
                    <a:lnL w="9525" cap="flat" cmpd="sng">
                      <a:solidFill>
                        <a:srgbClr val="D9D9D9"/>
                      </a:solidFill>
                      <a:prstDash val="solid"/>
                      <a:round/>
                      <a:headEnd type="none" w="med" len="med"/>
                      <a:tailEnd type="none" w="med" len="med"/>
                    </a:lnL>
                    <a:lnR w="9525" cap="flat" cmpd="sng">
                      <a:solidFill>
                        <a:srgbClr val="D9D9D9"/>
                      </a:solidFill>
                      <a:prstDash val="solid"/>
                      <a:round/>
                      <a:headEnd type="none" w="med" len="med"/>
                      <a:tailEnd type="none" w="med" len="med"/>
                    </a:lnR>
                    <a:lnT w="9525" cap="flat" cmpd="sng">
                      <a:solidFill>
                        <a:srgbClr val="D9D9D9"/>
                      </a:solidFill>
                      <a:prstDash val="solid"/>
                      <a:round/>
                      <a:headEnd type="none" w="med" len="med"/>
                      <a:tailEnd type="none" w="med" len="med"/>
                    </a:lnT>
                    <a:lnB w="9525" cap="flat" cmpd="sng">
                      <a:solidFill>
                        <a:srgbClr val="D9D9D9"/>
                      </a:solidFill>
                      <a:prstDash val="solid"/>
                      <a:round/>
                      <a:headEnd type="none" w="med" len="med"/>
                      <a:tailEnd type="none" w="med" len="med"/>
                    </a:lnB>
                  </a:tcPr>
                </a:tc>
                <a:tc>
                  <a:txBody>
                    <a:bodyPr/>
                    <a:lstStyle/>
                    <a:p>
                      <a:pPr lvl="0" algn="ctr">
                        <a:spcBef>
                          <a:spcPts val="0"/>
                        </a:spcBef>
                        <a:buNone/>
                      </a:pPr>
                      <a:r>
                        <a:rPr lang="en" sz="1100" b="0" dirty="0" smtClean="0">
                          <a:solidFill>
                            <a:schemeClr val="bg1"/>
                          </a:solidFill>
                          <a:latin typeface="Raleway" panose="020B0503030101060003" pitchFamily="34" charset="0"/>
                          <a:ea typeface="Montserrat"/>
                          <a:cs typeface="Montserrat"/>
                          <a:sym typeface="Montserrat"/>
                        </a:rPr>
                        <a:t>Broadcom WiFi</a:t>
                      </a:r>
                      <a:endParaRPr lang="en" sz="1100" b="0" dirty="0">
                        <a:solidFill>
                          <a:schemeClr val="bg1"/>
                        </a:solidFill>
                        <a:latin typeface="Raleway" panose="020B0503030101060003" pitchFamily="34" charset="0"/>
                        <a:ea typeface="Montserrat"/>
                        <a:cs typeface="Montserrat"/>
                        <a:sym typeface="Montserrat"/>
                      </a:endParaRPr>
                    </a:p>
                  </a:txBody>
                  <a:tcPr marL="91425" marR="91425" marT="68575" marB="68575" anchor="ctr">
                    <a:lnL w="9525" cap="flat" cmpd="sng">
                      <a:solidFill>
                        <a:srgbClr val="D9D9D9"/>
                      </a:solidFill>
                      <a:prstDash val="solid"/>
                      <a:round/>
                      <a:headEnd type="none" w="med" len="med"/>
                      <a:tailEnd type="none" w="med" len="med"/>
                    </a:lnL>
                    <a:lnR w="9525" cap="flat" cmpd="sng">
                      <a:solidFill>
                        <a:srgbClr val="D9D9D9"/>
                      </a:solidFill>
                      <a:prstDash val="solid"/>
                      <a:round/>
                      <a:headEnd type="none" w="med" len="med"/>
                      <a:tailEnd type="none" w="med" len="med"/>
                    </a:lnR>
                    <a:lnT w="9525" cap="flat" cmpd="sng">
                      <a:solidFill>
                        <a:srgbClr val="D9D9D9"/>
                      </a:solidFill>
                      <a:prstDash val="solid"/>
                      <a:round/>
                      <a:headEnd type="none" w="med" len="med"/>
                      <a:tailEnd type="none" w="med" len="med"/>
                    </a:lnT>
                    <a:lnB w="9525" cap="flat" cmpd="sng">
                      <a:solidFill>
                        <a:srgbClr val="D9D9D9"/>
                      </a:solidFill>
                      <a:prstDash val="solid"/>
                      <a:round/>
                      <a:headEnd type="none" w="med" len="med"/>
                      <a:tailEnd type="none" w="med" len="med"/>
                    </a:lnB>
                  </a:tcPr>
                </a:tc>
                <a:tc>
                  <a:txBody>
                    <a:bodyPr/>
                    <a:lstStyle/>
                    <a:p>
                      <a:pPr lvl="0" algn="ctr">
                        <a:spcBef>
                          <a:spcPts val="0"/>
                        </a:spcBef>
                        <a:buNone/>
                      </a:pPr>
                      <a:r>
                        <a:rPr lang="en" sz="1100" b="0" dirty="0" smtClean="0">
                          <a:solidFill>
                            <a:schemeClr val="bg1"/>
                          </a:solidFill>
                          <a:latin typeface="Raleway" panose="020B0503030101060003" pitchFamily="34" charset="0"/>
                          <a:ea typeface="Montserrat"/>
                          <a:cs typeface="Montserrat"/>
                          <a:sym typeface="Montserrat"/>
                        </a:rPr>
                        <a:t>Heap Buffer Overflow</a:t>
                      </a:r>
                      <a:endParaRPr lang="en" sz="1100" b="0" dirty="0">
                        <a:solidFill>
                          <a:schemeClr val="bg1"/>
                        </a:solidFill>
                        <a:latin typeface="Raleway" panose="020B0503030101060003" pitchFamily="34" charset="0"/>
                        <a:ea typeface="Montserrat"/>
                        <a:cs typeface="Montserrat"/>
                        <a:sym typeface="Montserrat"/>
                      </a:endParaRPr>
                    </a:p>
                  </a:txBody>
                  <a:tcPr marL="91425" marR="91425" marT="68575" marB="68575" anchor="ctr">
                    <a:lnL w="9525" cap="flat" cmpd="sng">
                      <a:solidFill>
                        <a:srgbClr val="D9D9D9"/>
                      </a:solidFill>
                      <a:prstDash val="solid"/>
                      <a:round/>
                      <a:headEnd type="none" w="med" len="med"/>
                      <a:tailEnd type="none" w="med" len="med"/>
                    </a:lnL>
                    <a:lnR w="9525" cap="flat" cmpd="sng">
                      <a:solidFill>
                        <a:srgbClr val="D9D9D9"/>
                      </a:solidFill>
                      <a:prstDash val="solid"/>
                      <a:round/>
                      <a:headEnd type="none" w="med" len="med"/>
                      <a:tailEnd type="none" w="med" len="med"/>
                    </a:lnR>
                    <a:lnT w="9525" cap="flat" cmpd="sng">
                      <a:solidFill>
                        <a:srgbClr val="D9D9D9"/>
                      </a:solidFill>
                      <a:prstDash val="solid"/>
                      <a:round/>
                      <a:headEnd type="none" w="med" len="med"/>
                      <a:tailEnd type="none" w="med" len="med"/>
                    </a:lnT>
                    <a:lnB w="9525" cap="flat" cmpd="sng">
                      <a:solidFill>
                        <a:srgbClr val="D9D9D9"/>
                      </a:solidFill>
                      <a:prstDash val="solid"/>
                      <a:round/>
                      <a:headEnd type="none" w="med" len="med"/>
                      <a:tailEnd type="none" w="med" len="med"/>
                    </a:lnB>
                  </a:tcPr>
                </a:tc>
                <a:tc>
                  <a:txBody>
                    <a:bodyPr/>
                    <a:lstStyle/>
                    <a:p>
                      <a:pPr lvl="0" algn="ctr">
                        <a:spcBef>
                          <a:spcPts val="0"/>
                        </a:spcBef>
                        <a:buNone/>
                      </a:pPr>
                      <a:r>
                        <a:rPr lang="en" sz="1100" b="0" dirty="0" smtClean="0">
                          <a:solidFill>
                            <a:schemeClr val="bg1"/>
                          </a:solidFill>
                          <a:latin typeface="Raleway" panose="020B0503030101060003" pitchFamily="34" charset="0"/>
                          <a:ea typeface="Montserrat"/>
                          <a:cs typeface="Montserrat"/>
                          <a:sym typeface="Montserrat"/>
                        </a:rPr>
                        <a:t>VxWorks</a:t>
                      </a:r>
                      <a:endParaRPr lang="en" sz="1100" b="0" dirty="0">
                        <a:solidFill>
                          <a:schemeClr val="bg1"/>
                        </a:solidFill>
                        <a:latin typeface="Raleway" panose="020B0503030101060003" pitchFamily="34" charset="0"/>
                        <a:ea typeface="Montserrat"/>
                        <a:cs typeface="Montserrat"/>
                        <a:sym typeface="Montserrat"/>
                      </a:endParaRPr>
                    </a:p>
                  </a:txBody>
                  <a:tcPr marL="91425" marR="91425" marT="68575" marB="68575" anchor="ctr">
                    <a:lnL w="9525" cap="flat" cmpd="sng">
                      <a:solidFill>
                        <a:srgbClr val="D9D9D9"/>
                      </a:solidFill>
                      <a:prstDash val="solid"/>
                      <a:round/>
                      <a:headEnd type="none" w="med" len="med"/>
                      <a:tailEnd type="none" w="med" len="med"/>
                    </a:lnL>
                    <a:lnR w="9525" cap="flat" cmpd="sng" algn="ctr">
                      <a:solidFill>
                        <a:srgbClr val="D9D9D9"/>
                      </a:solidFill>
                      <a:prstDash val="solid"/>
                      <a:round/>
                      <a:headEnd type="none" w="med" len="med"/>
                      <a:tailEnd type="none" w="med" len="med"/>
                    </a:lnR>
                    <a:lnT w="9525" cap="flat" cmpd="sng">
                      <a:solidFill>
                        <a:srgbClr val="D9D9D9"/>
                      </a:solidFill>
                      <a:prstDash val="solid"/>
                      <a:round/>
                      <a:headEnd type="none" w="med" len="med"/>
                      <a:tailEnd type="none" w="med" len="med"/>
                    </a:lnT>
                    <a:lnB w="9525" cap="flat" cmpd="sng">
                      <a:solidFill>
                        <a:srgbClr val="D9D9D9"/>
                      </a:solidFill>
                      <a:prstDash val="solid"/>
                      <a:round/>
                      <a:headEnd type="none" w="med" len="med"/>
                      <a:tailEnd type="none" w="med" len="med"/>
                    </a:lnB>
                  </a:tcPr>
                </a:tc>
                <a:tc>
                  <a:txBody>
                    <a:bodyPr/>
                    <a:lstStyle/>
                    <a:p>
                      <a:pPr lvl="0" algn="ctr">
                        <a:spcBef>
                          <a:spcPts val="0"/>
                        </a:spcBef>
                        <a:buNone/>
                      </a:pPr>
                      <a:r>
                        <a:rPr lang="en" sz="1100" b="1" dirty="0" smtClean="0">
                          <a:solidFill>
                            <a:srgbClr val="C00000"/>
                          </a:solidFill>
                          <a:latin typeface="Raleway" panose="020B0503030101060003" pitchFamily="34" charset="0"/>
                          <a:ea typeface="Montserrat"/>
                          <a:cs typeface="Montserrat"/>
                          <a:sym typeface="Montserrat"/>
                        </a:rPr>
                        <a:t>NO</a:t>
                      </a:r>
                      <a:endParaRPr lang="en" sz="1100" b="1" dirty="0">
                        <a:solidFill>
                          <a:srgbClr val="C00000"/>
                        </a:solidFill>
                        <a:latin typeface="Raleway" panose="020B0503030101060003" pitchFamily="34" charset="0"/>
                        <a:ea typeface="Montserrat"/>
                        <a:cs typeface="Montserrat"/>
                        <a:sym typeface="Montserrat"/>
                      </a:endParaRPr>
                    </a:p>
                  </a:txBody>
                  <a:tcPr marL="91425" marR="91425" marT="68575" marB="68575" anchor="ctr">
                    <a:lnL w="9525" cap="flat" cmpd="sng">
                      <a:solidFill>
                        <a:srgbClr val="D9D9D9"/>
                      </a:solidFill>
                      <a:prstDash val="solid"/>
                      <a:round/>
                      <a:headEnd type="none" w="med" len="med"/>
                      <a:tailEnd type="none" w="med" len="med"/>
                    </a:lnL>
                    <a:lnR w="9525" cap="flat" cmpd="sng">
                      <a:solidFill>
                        <a:srgbClr val="D9D9D9"/>
                      </a:solidFill>
                      <a:prstDash val="solid"/>
                      <a:round/>
                      <a:headEnd type="none" w="med" len="med"/>
                      <a:tailEnd type="none" w="med" len="med"/>
                    </a:lnR>
                    <a:lnT w="9525" cap="flat" cmpd="sng" algn="ctr">
                      <a:solidFill>
                        <a:srgbClr val="D9D9D9"/>
                      </a:solidFill>
                      <a:prstDash val="solid"/>
                      <a:round/>
                      <a:headEnd type="none" w="med" len="med"/>
                      <a:tailEnd type="none" w="med" len="med"/>
                    </a:lnT>
                    <a:lnB w="9525" cap="flat" cmpd="sng" algn="ctr">
                      <a:solidFill>
                        <a:srgbClr val="D9D9D9"/>
                      </a:solidFill>
                      <a:prstDash val="solid"/>
                      <a:round/>
                      <a:headEnd type="none" w="med" len="med"/>
                      <a:tailEnd type="none" w="med" len="med"/>
                    </a:lnB>
                  </a:tcPr>
                </a:tc>
              </a:tr>
              <a:tr h="474173">
                <a:tc>
                  <a:txBody>
                    <a:bodyPr/>
                    <a:lstStyle/>
                    <a:p>
                      <a:pPr marL="0" marR="0" lvl="0" indent="0" algn="l" defTabSz="1828434" rtl="0" eaLnBrk="1" fontAlgn="auto" latinLnBrk="0" hangingPunct="1">
                        <a:lnSpc>
                          <a:spcPct val="100000"/>
                        </a:lnSpc>
                        <a:spcBef>
                          <a:spcPts val="0"/>
                        </a:spcBef>
                        <a:spcAft>
                          <a:spcPts val="0"/>
                        </a:spcAft>
                        <a:buClrTx/>
                        <a:buSzTx/>
                        <a:buFontTx/>
                        <a:buNone/>
                        <a:tabLst/>
                        <a:defRPr/>
                      </a:pPr>
                      <a:r>
                        <a:rPr lang="en-US" sz="1100" b="0" i="0" u="none" strike="noStrike" cap="none" dirty="0" smtClean="0">
                          <a:solidFill>
                            <a:schemeClr val="bg1"/>
                          </a:solidFill>
                          <a:latin typeface="Raleway" panose="020B0503030101060003" pitchFamily="34" charset="0"/>
                          <a:ea typeface="Raleway"/>
                          <a:cs typeface="Raleway"/>
                          <a:sym typeface="Arial"/>
                        </a:rPr>
                        <a:t>CVE-2017-0561</a:t>
                      </a:r>
                      <a:endParaRPr lang="en-US" sz="1100" b="0" i="0" u="none" strike="noStrike" cap="none" dirty="0">
                        <a:solidFill>
                          <a:schemeClr val="bg1"/>
                        </a:solidFill>
                        <a:latin typeface="Raleway" panose="020B0503030101060003" pitchFamily="34" charset="0"/>
                        <a:ea typeface="Raleway"/>
                        <a:cs typeface="Raleway"/>
                        <a:sym typeface="Arial"/>
                      </a:endParaRPr>
                    </a:p>
                  </a:txBody>
                  <a:tcPr marL="91425" marR="91425" marT="68575" marB="68575" anchor="ctr">
                    <a:lnL w="9525" cap="flat" cmpd="sng">
                      <a:solidFill>
                        <a:srgbClr val="D9D9D9"/>
                      </a:solidFill>
                      <a:prstDash val="solid"/>
                      <a:round/>
                      <a:headEnd type="none" w="med" len="med"/>
                      <a:tailEnd type="none" w="med" len="med"/>
                    </a:lnL>
                    <a:lnR w="9525" cap="flat" cmpd="sng">
                      <a:solidFill>
                        <a:srgbClr val="D9D9D9"/>
                      </a:solidFill>
                      <a:prstDash val="solid"/>
                      <a:round/>
                      <a:headEnd type="none" w="med" len="med"/>
                      <a:tailEnd type="none" w="med" len="med"/>
                    </a:lnR>
                    <a:lnT w="9525" cap="flat" cmpd="sng">
                      <a:solidFill>
                        <a:srgbClr val="D9D9D9"/>
                      </a:solidFill>
                      <a:prstDash val="solid"/>
                      <a:round/>
                      <a:headEnd type="none" w="med" len="med"/>
                      <a:tailEnd type="none" w="med" len="med"/>
                    </a:lnT>
                    <a:lnB w="9525" cap="flat" cmpd="sng">
                      <a:solidFill>
                        <a:srgbClr val="D9D9D9"/>
                      </a:solidFill>
                      <a:prstDash val="solid"/>
                      <a:round/>
                      <a:headEnd type="none" w="med" len="med"/>
                      <a:tailEnd type="none" w="med" len="med"/>
                    </a:lnB>
                  </a:tcPr>
                </a:tc>
                <a:tc>
                  <a:txBody>
                    <a:bodyPr/>
                    <a:lstStyle/>
                    <a:p>
                      <a:pPr lvl="0" algn="ctr">
                        <a:spcBef>
                          <a:spcPts val="0"/>
                        </a:spcBef>
                        <a:buNone/>
                      </a:pPr>
                      <a:r>
                        <a:rPr lang="en" sz="1100" b="0" dirty="0" smtClean="0">
                          <a:solidFill>
                            <a:schemeClr val="bg1"/>
                          </a:solidFill>
                          <a:latin typeface="Raleway" panose="020B0503030101060003" pitchFamily="34" charset="0"/>
                          <a:ea typeface="Montserrat"/>
                          <a:cs typeface="Montserrat"/>
                          <a:sym typeface="Montserrat"/>
                        </a:rPr>
                        <a:t>Broadcom WiFi</a:t>
                      </a:r>
                      <a:endParaRPr lang="en" sz="1100" b="0" dirty="0">
                        <a:solidFill>
                          <a:schemeClr val="bg1"/>
                        </a:solidFill>
                        <a:latin typeface="Raleway" panose="020B0503030101060003" pitchFamily="34" charset="0"/>
                        <a:ea typeface="Montserrat"/>
                        <a:cs typeface="Montserrat"/>
                        <a:sym typeface="Montserrat"/>
                      </a:endParaRPr>
                    </a:p>
                  </a:txBody>
                  <a:tcPr marL="91425" marR="91425" marT="68575" marB="68575" anchor="ctr">
                    <a:lnL w="9525" cap="flat" cmpd="sng">
                      <a:solidFill>
                        <a:srgbClr val="D9D9D9"/>
                      </a:solidFill>
                      <a:prstDash val="solid"/>
                      <a:round/>
                      <a:headEnd type="none" w="med" len="med"/>
                      <a:tailEnd type="none" w="med" len="med"/>
                    </a:lnL>
                    <a:lnR w="9525" cap="flat" cmpd="sng">
                      <a:solidFill>
                        <a:srgbClr val="D9D9D9"/>
                      </a:solidFill>
                      <a:prstDash val="solid"/>
                      <a:round/>
                      <a:headEnd type="none" w="med" len="med"/>
                      <a:tailEnd type="none" w="med" len="med"/>
                    </a:lnR>
                    <a:lnT w="9525" cap="flat" cmpd="sng">
                      <a:solidFill>
                        <a:srgbClr val="D9D9D9"/>
                      </a:solidFill>
                      <a:prstDash val="solid"/>
                      <a:round/>
                      <a:headEnd type="none" w="med" len="med"/>
                      <a:tailEnd type="none" w="med" len="med"/>
                    </a:lnT>
                    <a:lnB w="9525" cap="flat" cmpd="sng">
                      <a:solidFill>
                        <a:srgbClr val="D9D9D9"/>
                      </a:solidFill>
                      <a:prstDash val="solid"/>
                      <a:round/>
                      <a:headEnd type="none" w="med" len="med"/>
                      <a:tailEnd type="none" w="med" len="med"/>
                    </a:lnB>
                  </a:tcPr>
                </a:tc>
                <a:tc>
                  <a:txBody>
                    <a:bodyPr/>
                    <a:lstStyle/>
                    <a:p>
                      <a:pPr lvl="0" algn="ctr">
                        <a:spcBef>
                          <a:spcPts val="0"/>
                        </a:spcBef>
                        <a:buNone/>
                      </a:pPr>
                      <a:r>
                        <a:rPr lang="en" sz="1100" b="0" dirty="0" smtClean="0">
                          <a:solidFill>
                            <a:schemeClr val="bg1"/>
                          </a:solidFill>
                          <a:latin typeface="Raleway" panose="020B0503030101060003" pitchFamily="34" charset="0"/>
                          <a:ea typeface="Montserrat"/>
                          <a:cs typeface="Montserrat"/>
                          <a:sym typeface="Montserrat"/>
                        </a:rPr>
                        <a:t>Heap Buffer Overflow</a:t>
                      </a:r>
                      <a:endParaRPr lang="en" sz="1100" b="0" dirty="0">
                        <a:solidFill>
                          <a:schemeClr val="bg1"/>
                        </a:solidFill>
                        <a:latin typeface="Raleway" panose="020B0503030101060003" pitchFamily="34" charset="0"/>
                        <a:ea typeface="Montserrat"/>
                        <a:cs typeface="Montserrat"/>
                        <a:sym typeface="Montserrat"/>
                      </a:endParaRPr>
                    </a:p>
                  </a:txBody>
                  <a:tcPr marL="91425" marR="91425" marT="68575" marB="68575" anchor="ctr">
                    <a:lnL w="9525" cap="flat" cmpd="sng">
                      <a:solidFill>
                        <a:srgbClr val="D9D9D9"/>
                      </a:solidFill>
                      <a:prstDash val="solid"/>
                      <a:round/>
                      <a:headEnd type="none" w="med" len="med"/>
                      <a:tailEnd type="none" w="med" len="med"/>
                    </a:lnL>
                    <a:lnR w="9525" cap="flat" cmpd="sng">
                      <a:solidFill>
                        <a:srgbClr val="D9D9D9"/>
                      </a:solidFill>
                      <a:prstDash val="solid"/>
                      <a:round/>
                      <a:headEnd type="none" w="med" len="med"/>
                      <a:tailEnd type="none" w="med" len="med"/>
                    </a:lnR>
                    <a:lnT w="9525" cap="flat" cmpd="sng">
                      <a:solidFill>
                        <a:srgbClr val="D9D9D9"/>
                      </a:solidFill>
                      <a:prstDash val="solid"/>
                      <a:round/>
                      <a:headEnd type="none" w="med" len="med"/>
                      <a:tailEnd type="none" w="med" len="med"/>
                    </a:lnT>
                    <a:lnB w="9525" cap="flat" cmpd="sng">
                      <a:solidFill>
                        <a:srgbClr val="D9D9D9"/>
                      </a:solidFill>
                      <a:prstDash val="solid"/>
                      <a:round/>
                      <a:headEnd type="none" w="med" len="med"/>
                      <a:tailEnd type="none" w="med" len="med"/>
                    </a:lnB>
                  </a:tcPr>
                </a:tc>
                <a:tc>
                  <a:txBody>
                    <a:bodyPr/>
                    <a:lstStyle/>
                    <a:p>
                      <a:pPr lvl="0" algn="ctr">
                        <a:spcBef>
                          <a:spcPts val="0"/>
                        </a:spcBef>
                        <a:buNone/>
                      </a:pPr>
                      <a:r>
                        <a:rPr lang="en" sz="1100" b="0" dirty="0" smtClean="0">
                          <a:solidFill>
                            <a:schemeClr val="bg1"/>
                          </a:solidFill>
                          <a:latin typeface="Raleway" panose="020B0503030101060003" pitchFamily="34" charset="0"/>
                          <a:ea typeface="Montserrat"/>
                          <a:cs typeface="Montserrat"/>
                          <a:sym typeface="Montserrat"/>
                        </a:rPr>
                        <a:t>VxWorks</a:t>
                      </a:r>
                      <a:endParaRPr lang="en" sz="1100" b="0" dirty="0">
                        <a:solidFill>
                          <a:schemeClr val="bg1"/>
                        </a:solidFill>
                        <a:latin typeface="Raleway" panose="020B0503030101060003" pitchFamily="34" charset="0"/>
                        <a:ea typeface="Montserrat"/>
                        <a:cs typeface="Montserrat"/>
                        <a:sym typeface="Montserrat"/>
                      </a:endParaRPr>
                    </a:p>
                  </a:txBody>
                  <a:tcPr marL="91425" marR="91425" marT="68575" marB="68575" anchor="ctr">
                    <a:lnL w="9525" cap="flat" cmpd="sng">
                      <a:solidFill>
                        <a:srgbClr val="D9D9D9"/>
                      </a:solidFill>
                      <a:prstDash val="solid"/>
                      <a:round/>
                      <a:headEnd type="none" w="med" len="med"/>
                      <a:tailEnd type="none" w="med" len="med"/>
                    </a:lnL>
                    <a:lnR w="9525" cap="flat" cmpd="sng" algn="ctr">
                      <a:solidFill>
                        <a:srgbClr val="D9D9D9"/>
                      </a:solidFill>
                      <a:prstDash val="solid"/>
                      <a:round/>
                      <a:headEnd type="none" w="med" len="med"/>
                      <a:tailEnd type="none" w="med" len="med"/>
                    </a:lnR>
                    <a:lnT w="9525" cap="flat" cmpd="sng">
                      <a:solidFill>
                        <a:srgbClr val="D9D9D9"/>
                      </a:solidFill>
                      <a:prstDash val="solid"/>
                      <a:round/>
                      <a:headEnd type="none" w="med" len="med"/>
                      <a:tailEnd type="none" w="med" len="med"/>
                    </a:lnT>
                    <a:lnB w="9525" cap="flat" cmpd="sng">
                      <a:solidFill>
                        <a:srgbClr val="D9D9D9"/>
                      </a:solidFill>
                      <a:prstDash val="solid"/>
                      <a:round/>
                      <a:headEnd type="none" w="med" len="med"/>
                      <a:tailEnd type="none" w="med" len="med"/>
                    </a:lnB>
                  </a:tcPr>
                </a:tc>
                <a:tc>
                  <a:txBody>
                    <a:bodyPr/>
                    <a:lstStyle/>
                    <a:p>
                      <a:pPr lvl="0" algn="ctr">
                        <a:spcBef>
                          <a:spcPts val="0"/>
                        </a:spcBef>
                        <a:buNone/>
                      </a:pPr>
                      <a:r>
                        <a:rPr lang="en" sz="1100" b="1" dirty="0" smtClean="0">
                          <a:solidFill>
                            <a:srgbClr val="C00000"/>
                          </a:solidFill>
                          <a:latin typeface="Raleway" panose="020B0503030101060003" pitchFamily="34" charset="0"/>
                          <a:ea typeface="Montserrat"/>
                          <a:cs typeface="Montserrat"/>
                          <a:sym typeface="Montserrat"/>
                        </a:rPr>
                        <a:t>NO</a:t>
                      </a:r>
                      <a:endParaRPr lang="en" sz="1100" b="0" dirty="0">
                        <a:solidFill>
                          <a:schemeClr val="bg1"/>
                        </a:solidFill>
                        <a:latin typeface="Raleway" panose="020B0503030101060003" pitchFamily="34" charset="0"/>
                        <a:ea typeface="Montserrat"/>
                        <a:cs typeface="Montserrat"/>
                        <a:sym typeface="Montserrat"/>
                      </a:endParaRPr>
                    </a:p>
                  </a:txBody>
                  <a:tcPr marL="91425" marR="91425" marT="68575" marB="68575" anchor="ctr">
                    <a:lnL w="9525" cap="flat" cmpd="sng">
                      <a:solidFill>
                        <a:srgbClr val="D9D9D9"/>
                      </a:solidFill>
                      <a:prstDash val="solid"/>
                      <a:round/>
                      <a:headEnd type="none" w="med" len="med"/>
                      <a:tailEnd type="none" w="med" len="med"/>
                    </a:lnL>
                    <a:lnR w="9525" cap="flat" cmpd="sng">
                      <a:solidFill>
                        <a:srgbClr val="D9D9D9"/>
                      </a:solidFill>
                      <a:prstDash val="solid"/>
                      <a:round/>
                      <a:headEnd type="none" w="med" len="med"/>
                      <a:tailEnd type="none" w="med" len="med"/>
                    </a:lnR>
                    <a:lnT w="9525" cap="flat" cmpd="sng" algn="ctr">
                      <a:solidFill>
                        <a:srgbClr val="D9D9D9"/>
                      </a:solidFill>
                      <a:prstDash val="solid"/>
                      <a:round/>
                      <a:headEnd type="none" w="med" len="med"/>
                      <a:tailEnd type="none" w="med" len="med"/>
                    </a:lnT>
                    <a:lnB w="9525" cap="flat" cmpd="sng" algn="ctr">
                      <a:solidFill>
                        <a:srgbClr val="D9D9D9"/>
                      </a:solidFill>
                      <a:prstDash val="solid"/>
                      <a:round/>
                      <a:headEnd type="none" w="med" len="med"/>
                      <a:tailEnd type="none" w="med" len="med"/>
                    </a:lnB>
                  </a:tcPr>
                </a:tc>
              </a:tr>
              <a:tr h="47417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i="0" u="none" strike="noStrike" cap="none" dirty="0" smtClean="0">
                          <a:solidFill>
                            <a:schemeClr val="bg1"/>
                          </a:solidFill>
                          <a:latin typeface="Raleway" panose="020B0503030101060003" pitchFamily="34" charset="0"/>
                          <a:ea typeface="Raleway"/>
                          <a:cs typeface="Raleway"/>
                          <a:sym typeface="Arial"/>
                        </a:rPr>
                        <a:t>VxWorks DHCP / DNS</a:t>
                      </a:r>
                      <a:endParaRPr lang="en" sz="1100" b="0" i="0" u="none" strike="noStrike" cap="none" dirty="0">
                        <a:solidFill>
                          <a:schemeClr val="bg1"/>
                        </a:solidFill>
                        <a:latin typeface="Raleway" panose="020B0503030101060003" pitchFamily="34" charset="0"/>
                        <a:ea typeface="Raleway"/>
                        <a:cs typeface="Raleway"/>
                        <a:sym typeface="Raleway"/>
                      </a:endParaRPr>
                    </a:p>
                  </a:txBody>
                  <a:tcPr marL="91425" marR="91425" marT="68575" marB="68575" anchor="ctr">
                    <a:lnL w="9525" cap="flat" cmpd="sng">
                      <a:solidFill>
                        <a:srgbClr val="D9D9D9"/>
                      </a:solidFill>
                      <a:prstDash val="solid"/>
                      <a:round/>
                      <a:headEnd type="none" w="med" len="med"/>
                      <a:tailEnd type="none" w="med" len="med"/>
                    </a:lnL>
                    <a:lnR w="9525" cap="flat" cmpd="sng">
                      <a:solidFill>
                        <a:srgbClr val="D9D9D9"/>
                      </a:solidFill>
                      <a:prstDash val="solid"/>
                      <a:round/>
                      <a:headEnd type="none" w="med" len="med"/>
                      <a:tailEnd type="none" w="med" len="med"/>
                    </a:lnR>
                    <a:lnT w="9525" cap="flat" cmpd="sng">
                      <a:solidFill>
                        <a:srgbClr val="D9D9D9"/>
                      </a:solidFill>
                      <a:prstDash val="solid"/>
                      <a:round/>
                      <a:headEnd type="none" w="med" len="med"/>
                      <a:tailEnd type="none" w="med" len="med"/>
                    </a:lnT>
                    <a:lnB w="9525" cap="flat" cmpd="sng" algn="ctr">
                      <a:solidFill>
                        <a:srgbClr val="D9D9D9"/>
                      </a:solidFill>
                      <a:prstDash val="solid"/>
                      <a:round/>
                      <a:headEnd type="none" w="med" len="med"/>
                      <a:tailEnd type="none" w="med" len="med"/>
                    </a:lnB>
                  </a:tcPr>
                </a:tc>
                <a:tc>
                  <a:txBody>
                    <a:bodyPr/>
                    <a:lstStyle/>
                    <a:p>
                      <a:pPr lvl="0" algn="ctr" rtl="0">
                        <a:spcBef>
                          <a:spcPts val="0"/>
                        </a:spcBef>
                        <a:buNone/>
                      </a:pPr>
                      <a:r>
                        <a:rPr lang="en" sz="1100" b="0" dirty="0" smtClean="0">
                          <a:solidFill>
                            <a:schemeClr val="bg1"/>
                          </a:solidFill>
                          <a:latin typeface="Raleway" panose="020B0503030101060003" pitchFamily="34" charset="0"/>
                          <a:ea typeface="Montserrat"/>
                          <a:cs typeface="Montserrat"/>
                          <a:sym typeface="Montserrat"/>
                        </a:rPr>
                        <a:t>VxWorks</a:t>
                      </a:r>
                      <a:r>
                        <a:rPr lang="en" sz="1100" b="0" baseline="0" dirty="0" smtClean="0">
                          <a:solidFill>
                            <a:schemeClr val="bg1"/>
                          </a:solidFill>
                          <a:latin typeface="Raleway" panose="020B0503030101060003" pitchFamily="34" charset="0"/>
                          <a:ea typeface="Montserrat"/>
                          <a:cs typeface="Montserrat"/>
                          <a:sym typeface="Montserrat"/>
                        </a:rPr>
                        <a:t> DHCP / DNS Client &amp; Server</a:t>
                      </a:r>
                      <a:endParaRPr lang="en" sz="1100" b="0" dirty="0">
                        <a:solidFill>
                          <a:schemeClr val="bg1"/>
                        </a:solidFill>
                        <a:latin typeface="Raleway" panose="020B0503030101060003" pitchFamily="34" charset="0"/>
                        <a:ea typeface="Montserrat"/>
                        <a:cs typeface="Montserrat"/>
                        <a:sym typeface="Montserrat"/>
                      </a:endParaRPr>
                    </a:p>
                  </a:txBody>
                  <a:tcPr marL="91425" marR="91425" marT="68575" marB="68575" anchor="ctr">
                    <a:lnL w="9525" cap="flat" cmpd="sng">
                      <a:solidFill>
                        <a:srgbClr val="D9D9D9"/>
                      </a:solidFill>
                      <a:prstDash val="solid"/>
                      <a:round/>
                      <a:headEnd type="none" w="med" len="med"/>
                      <a:tailEnd type="none" w="med" len="med"/>
                    </a:lnL>
                    <a:lnR w="9525" cap="flat" cmpd="sng">
                      <a:solidFill>
                        <a:srgbClr val="D9D9D9"/>
                      </a:solidFill>
                      <a:prstDash val="solid"/>
                      <a:round/>
                      <a:headEnd type="none" w="med" len="med"/>
                      <a:tailEnd type="none" w="med" len="med"/>
                    </a:lnR>
                    <a:lnT w="9525" cap="flat" cmpd="sng">
                      <a:solidFill>
                        <a:srgbClr val="D9D9D9"/>
                      </a:solidFill>
                      <a:prstDash val="solid"/>
                      <a:round/>
                      <a:headEnd type="none" w="med" len="med"/>
                      <a:tailEnd type="none" w="med" len="med"/>
                    </a:lnT>
                    <a:lnB w="9525" cap="flat" cmpd="sng" algn="ctr">
                      <a:solidFill>
                        <a:srgbClr val="D9D9D9"/>
                      </a:solidFill>
                      <a:prstDash val="solid"/>
                      <a:round/>
                      <a:headEnd type="none" w="med" len="med"/>
                      <a:tailEnd type="none" w="med" len="med"/>
                    </a:lnB>
                  </a:tcPr>
                </a:tc>
                <a:tc>
                  <a:txBody>
                    <a:bodyPr/>
                    <a:lstStyle/>
                    <a:p>
                      <a:pPr lvl="0" algn="ctr" rtl="0">
                        <a:spcBef>
                          <a:spcPts val="0"/>
                        </a:spcBef>
                        <a:buNone/>
                      </a:pPr>
                      <a:r>
                        <a:rPr lang="en" sz="1100" b="0" dirty="0" smtClean="0">
                          <a:solidFill>
                            <a:schemeClr val="bg1"/>
                          </a:solidFill>
                          <a:latin typeface="Raleway" panose="020B0503030101060003" pitchFamily="34" charset="0"/>
                          <a:ea typeface="Montserrat"/>
                          <a:cs typeface="Montserrat"/>
                          <a:sym typeface="Montserrat"/>
                        </a:rPr>
                        <a:t>Heap</a:t>
                      </a:r>
                      <a:r>
                        <a:rPr lang="en" sz="1100" b="0" baseline="0" dirty="0" smtClean="0">
                          <a:solidFill>
                            <a:schemeClr val="bg1"/>
                          </a:solidFill>
                          <a:latin typeface="Raleway" panose="020B0503030101060003" pitchFamily="34" charset="0"/>
                          <a:ea typeface="Montserrat"/>
                          <a:cs typeface="Montserrat"/>
                          <a:sym typeface="Montserrat"/>
                        </a:rPr>
                        <a:t> / Stack Buffer Overflow</a:t>
                      </a:r>
                      <a:endParaRPr lang="en" sz="1100" b="0" dirty="0">
                        <a:solidFill>
                          <a:schemeClr val="bg1"/>
                        </a:solidFill>
                        <a:latin typeface="Raleway" panose="020B0503030101060003" pitchFamily="34" charset="0"/>
                        <a:ea typeface="Montserrat"/>
                        <a:cs typeface="Montserrat"/>
                        <a:sym typeface="Montserrat"/>
                      </a:endParaRPr>
                    </a:p>
                  </a:txBody>
                  <a:tcPr marL="91425" marR="91425" marT="68575" marB="68575" anchor="ctr">
                    <a:lnL w="9525" cap="flat" cmpd="sng">
                      <a:solidFill>
                        <a:srgbClr val="D9D9D9"/>
                      </a:solidFill>
                      <a:prstDash val="solid"/>
                      <a:round/>
                      <a:headEnd type="none" w="med" len="med"/>
                      <a:tailEnd type="none" w="med" len="med"/>
                    </a:lnL>
                    <a:lnR w="9525" cap="flat" cmpd="sng">
                      <a:solidFill>
                        <a:srgbClr val="D9D9D9"/>
                      </a:solidFill>
                      <a:prstDash val="solid"/>
                      <a:round/>
                      <a:headEnd type="none" w="med" len="med"/>
                      <a:tailEnd type="none" w="med" len="med"/>
                    </a:lnR>
                    <a:lnT w="9525" cap="flat" cmpd="sng">
                      <a:solidFill>
                        <a:srgbClr val="D9D9D9"/>
                      </a:solidFill>
                      <a:prstDash val="solid"/>
                      <a:round/>
                      <a:headEnd type="none" w="med" len="med"/>
                      <a:tailEnd type="none" w="med" len="med"/>
                    </a:lnT>
                    <a:lnB w="9525" cap="flat" cmpd="sng" algn="ctr">
                      <a:solidFill>
                        <a:srgbClr val="D9D9D9"/>
                      </a:solidFill>
                      <a:prstDash val="solid"/>
                      <a:round/>
                      <a:headEnd type="none" w="med" len="med"/>
                      <a:tailEnd type="none" w="med" len="med"/>
                    </a:lnB>
                  </a:tcPr>
                </a:tc>
                <a:tc>
                  <a:txBody>
                    <a:bodyPr/>
                    <a:lstStyle/>
                    <a:p>
                      <a:pPr lvl="0" algn="ctr" rtl="0">
                        <a:spcBef>
                          <a:spcPts val="0"/>
                        </a:spcBef>
                        <a:buNone/>
                      </a:pPr>
                      <a:r>
                        <a:rPr lang="en" sz="1100" b="0" dirty="0" smtClean="0">
                          <a:solidFill>
                            <a:schemeClr val="bg1"/>
                          </a:solidFill>
                          <a:latin typeface="Raleway" panose="020B0503030101060003" pitchFamily="34" charset="0"/>
                          <a:ea typeface="Montserrat"/>
                          <a:cs typeface="Montserrat"/>
                          <a:sym typeface="Montserrat"/>
                        </a:rPr>
                        <a:t>VxWorks</a:t>
                      </a:r>
                      <a:endParaRPr lang="en" sz="1100" b="0" dirty="0">
                        <a:solidFill>
                          <a:schemeClr val="bg1"/>
                        </a:solidFill>
                        <a:latin typeface="Raleway" panose="020B0503030101060003" pitchFamily="34" charset="0"/>
                        <a:ea typeface="Montserrat"/>
                        <a:cs typeface="Montserrat"/>
                        <a:sym typeface="Montserrat"/>
                      </a:endParaRPr>
                    </a:p>
                  </a:txBody>
                  <a:tcPr marL="91425" marR="91425" marT="68575" marB="68575" anchor="ctr">
                    <a:lnL w="9525" cap="flat" cmpd="sng">
                      <a:solidFill>
                        <a:srgbClr val="D9D9D9"/>
                      </a:solidFill>
                      <a:prstDash val="solid"/>
                      <a:round/>
                      <a:headEnd type="none" w="med" len="med"/>
                      <a:tailEnd type="none" w="med" len="med"/>
                    </a:lnL>
                    <a:lnR w="9525" cap="flat" cmpd="sng" algn="ctr">
                      <a:solidFill>
                        <a:srgbClr val="D9D9D9"/>
                      </a:solidFill>
                      <a:prstDash val="solid"/>
                      <a:round/>
                      <a:headEnd type="none" w="med" len="med"/>
                      <a:tailEnd type="none" w="med" len="med"/>
                    </a:lnR>
                    <a:lnT w="9525" cap="flat" cmpd="sng">
                      <a:solidFill>
                        <a:srgbClr val="D9D9D9"/>
                      </a:solidFill>
                      <a:prstDash val="solid"/>
                      <a:round/>
                      <a:headEnd type="none" w="med" len="med"/>
                      <a:tailEnd type="none" w="med" len="med"/>
                    </a:lnT>
                    <a:lnB w="9525" cap="flat" cmpd="sng" algn="ctr">
                      <a:solidFill>
                        <a:srgbClr val="D9D9D9"/>
                      </a:solidFill>
                      <a:prstDash val="solid"/>
                      <a:round/>
                      <a:headEnd type="none" w="med" len="med"/>
                      <a:tailEnd type="none" w="med" len="med"/>
                    </a:lnB>
                  </a:tcPr>
                </a:tc>
                <a:tc>
                  <a:txBody>
                    <a:bodyPr/>
                    <a:lstStyle/>
                    <a:p>
                      <a:pPr lvl="0" algn="ctr" rtl="0">
                        <a:spcBef>
                          <a:spcPts val="0"/>
                        </a:spcBef>
                        <a:buNone/>
                      </a:pPr>
                      <a:r>
                        <a:rPr lang="en" sz="1100" b="1" dirty="0" smtClean="0">
                          <a:solidFill>
                            <a:srgbClr val="C00000"/>
                          </a:solidFill>
                          <a:latin typeface="Raleway" panose="020B0503030101060003" pitchFamily="34" charset="0"/>
                          <a:ea typeface="Montserrat"/>
                          <a:cs typeface="Montserrat"/>
                          <a:sym typeface="Montserrat"/>
                        </a:rPr>
                        <a:t>NO</a:t>
                      </a:r>
                      <a:endParaRPr lang="en" sz="1100" b="0" dirty="0">
                        <a:solidFill>
                          <a:schemeClr val="bg1"/>
                        </a:solidFill>
                        <a:latin typeface="Raleway" panose="020B0503030101060003" pitchFamily="34" charset="0"/>
                        <a:ea typeface="Montserrat"/>
                        <a:cs typeface="Montserrat"/>
                        <a:sym typeface="Montserrat"/>
                      </a:endParaRPr>
                    </a:p>
                  </a:txBody>
                  <a:tcPr marL="91425" marR="91425" marT="68575" marB="68575" anchor="ctr">
                    <a:lnL w="9525" cap="flat" cmpd="sng">
                      <a:solidFill>
                        <a:srgbClr val="D9D9D9"/>
                      </a:solidFill>
                      <a:prstDash val="solid"/>
                      <a:round/>
                      <a:headEnd type="none" w="med" len="med"/>
                      <a:tailEnd type="none" w="med" len="med"/>
                    </a:lnL>
                    <a:lnR w="9525" cap="flat" cmpd="sng">
                      <a:solidFill>
                        <a:srgbClr val="D9D9D9"/>
                      </a:solidFill>
                      <a:prstDash val="solid"/>
                      <a:round/>
                      <a:headEnd type="none" w="med" len="med"/>
                      <a:tailEnd type="none" w="med" len="med"/>
                    </a:lnR>
                    <a:lnT w="9525" cap="flat" cmpd="sng" algn="ctr">
                      <a:solidFill>
                        <a:srgbClr val="D9D9D9"/>
                      </a:solidFill>
                      <a:prstDash val="solid"/>
                      <a:round/>
                      <a:headEnd type="none" w="med" len="med"/>
                      <a:tailEnd type="none" w="med" len="med"/>
                    </a:lnT>
                    <a:lnB w="9525" cap="flat" cmpd="sng" algn="ctr">
                      <a:solidFill>
                        <a:srgbClr val="D9D9D9"/>
                      </a:solidFill>
                      <a:prstDash val="solid"/>
                      <a:round/>
                      <a:headEnd type="none" w="med" len="med"/>
                      <a:tailEnd type="none" w="med" len="med"/>
                    </a:lnB>
                  </a:tcPr>
                </a:tc>
              </a:tr>
              <a:tr h="47417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i="0" u="none" strike="noStrike" cap="none" dirty="0" smtClean="0">
                          <a:solidFill>
                            <a:schemeClr val="bg1"/>
                          </a:solidFill>
                          <a:latin typeface="Raleway" panose="020B0503030101060003" pitchFamily="34" charset="0"/>
                          <a:ea typeface="Raleway"/>
                          <a:cs typeface="Raleway"/>
                          <a:sym typeface="Arial"/>
                        </a:rPr>
                        <a:t>CVE-2015-7599</a:t>
                      </a:r>
                      <a:endParaRPr lang="en" sz="1100" b="0" i="0" u="none" strike="noStrike" cap="none" dirty="0">
                        <a:solidFill>
                          <a:schemeClr val="bg1"/>
                        </a:solidFill>
                        <a:latin typeface="Raleway" panose="020B0503030101060003" pitchFamily="34" charset="0"/>
                        <a:ea typeface="Raleway"/>
                        <a:cs typeface="Raleway"/>
                        <a:sym typeface="Raleway"/>
                      </a:endParaRPr>
                    </a:p>
                  </a:txBody>
                  <a:tcPr marL="91425" marR="91425" marT="68575" marB="68575" anchor="ctr">
                    <a:lnL w="9525" cap="flat" cmpd="sng">
                      <a:solidFill>
                        <a:srgbClr val="D9D9D9"/>
                      </a:solidFill>
                      <a:prstDash val="solid"/>
                      <a:round/>
                      <a:headEnd type="none" w="med" len="med"/>
                      <a:tailEnd type="none" w="med" len="med"/>
                    </a:lnL>
                    <a:lnR w="9525" cap="flat" cmpd="sng" algn="ctr">
                      <a:solidFill>
                        <a:srgbClr val="D9D9D9"/>
                      </a:solidFill>
                      <a:prstDash val="solid"/>
                      <a:round/>
                      <a:headEnd type="none" w="med" len="med"/>
                      <a:tailEnd type="none" w="med" len="med"/>
                    </a:lnR>
                    <a:lnT w="9525" cap="flat" cmpd="sng">
                      <a:solidFill>
                        <a:srgbClr val="D9D9D9"/>
                      </a:solidFill>
                      <a:prstDash val="solid"/>
                      <a:round/>
                      <a:headEnd type="none" w="med" len="med"/>
                      <a:tailEnd type="none" w="med" len="med"/>
                    </a:lnT>
                    <a:lnB w="9525" cap="flat" cmpd="sng" algn="ctr">
                      <a:solidFill>
                        <a:srgbClr val="D9D9D9"/>
                      </a:solidFill>
                      <a:prstDash val="solid"/>
                      <a:round/>
                      <a:headEnd type="none" w="med" len="med"/>
                      <a:tailEnd type="none" w="med" len="med"/>
                    </a:lnB>
                  </a:tcPr>
                </a:tc>
                <a:tc>
                  <a:txBody>
                    <a:bodyPr/>
                    <a:lstStyle/>
                    <a:p>
                      <a:pPr lvl="0" algn="ctr" rtl="0">
                        <a:spcBef>
                          <a:spcPts val="0"/>
                        </a:spcBef>
                        <a:buNone/>
                      </a:pPr>
                      <a:r>
                        <a:rPr lang="en" sz="1100" b="0" dirty="0" smtClean="0">
                          <a:solidFill>
                            <a:schemeClr val="bg1"/>
                          </a:solidFill>
                          <a:latin typeface="Raleway" panose="020B0503030101060003" pitchFamily="34" charset="0"/>
                          <a:ea typeface="Montserrat"/>
                          <a:cs typeface="Montserrat"/>
                          <a:sym typeface="Montserrat"/>
                        </a:rPr>
                        <a:t>VxWorks RPC</a:t>
                      </a:r>
                      <a:endParaRPr lang="en" sz="1100" b="0" dirty="0">
                        <a:solidFill>
                          <a:schemeClr val="bg1"/>
                        </a:solidFill>
                        <a:latin typeface="Raleway" panose="020B0503030101060003" pitchFamily="34" charset="0"/>
                        <a:ea typeface="Montserrat"/>
                        <a:cs typeface="Montserrat"/>
                        <a:sym typeface="Montserrat"/>
                      </a:endParaRPr>
                    </a:p>
                  </a:txBody>
                  <a:tcPr marL="91425" marR="91425" marT="68575" marB="68575" anchor="ctr">
                    <a:lnL w="9525" cap="flat" cmpd="sng" algn="ctr">
                      <a:solidFill>
                        <a:srgbClr val="D9D9D9"/>
                      </a:solidFill>
                      <a:prstDash val="solid"/>
                      <a:round/>
                      <a:headEnd type="none" w="med" len="med"/>
                      <a:tailEnd type="none" w="med" len="med"/>
                    </a:lnL>
                    <a:lnR w="9525" cap="flat" cmpd="sng" algn="ctr">
                      <a:solidFill>
                        <a:srgbClr val="D9D9D9"/>
                      </a:solidFill>
                      <a:prstDash val="solid"/>
                      <a:round/>
                      <a:headEnd type="none" w="med" len="med"/>
                      <a:tailEnd type="none" w="med" len="med"/>
                    </a:lnR>
                    <a:lnT w="9525" cap="flat" cmpd="sng">
                      <a:solidFill>
                        <a:srgbClr val="D9D9D9"/>
                      </a:solidFill>
                      <a:prstDash val="solid"/>
                      <a:round/>
                      <a:headEnd type="none" w="med" len="med"/>
                      <a:tailEnd type="none" w="med" len="med"/>
                    </a:lnT>
                    <a:lnB w="9525" cap="flat" cmpd="sng" algn="ctr">
                      <a:solidFill>
                        <a:srgbClr val="D9D9D9"/>
                      </a:solidFill>
                      <a:prstDash val="solid"/>
                      <a:round/>
                      <a:headEnd type="none" w="med" len="med"/>
                      <a:tailEnd type="none" w="med" len="med"/>
                    </a:lnB>
                  </a:tcPr>
                </a:tc>
                <a:tc>
                  <a:txBody>
                    <a:bodyPr/>
                    <a:lstStyle/>
                    <a:p>
                      <a:pPr lvl="0" algn="ctr" rtl="0">
                        <a:spcBef>
                          <a:spcPts val="0"/>
                        </a:spcBef>
                        <a:buNone/>
                      </a:pPr>
                      <a:r>
                        <a:rPr lang="en" sz="1100" b="0" dirty="0" smtClean="0">
                          <a:solidFill>
                            <a:schemeClr val="bg1"/>
                          </a:solidFill>
                          <a:latin typeface="Raleway" panose="020B0503030101060003" pitchFamily="34" charset="0"/>
                          <a:ea typeface="Montserrat"/>
                          <a:cs typeface="Montserrat"/>
                          <a:sym typeface="Montserrat"/>
                        </a:rPr>
                        <a:t>Integer Overflow</a:t>
                      </a:r>
                      <a:endParaRPr lang="en" sz="1100" b="0" dirty="0">
                        <a:solidFill>
                          <a:schemeClr val="bg1"/>
                        </a:solidFill>
                        <a:latin typeface="Raleway" panose="020B0503030101060003" pitchFamily="34" charset="0"/>
                        <a:ea typeface="Montserrat"/>
                        <a:cs typeface="Montserrat"/>
                        <a:sym typeface="Montserrat"/>
                      </a:endParaRPr>
                    </a:p>
                  </a:txBody>
                  <a:tcPr marL="91425" marR="91425" marT="68575" marB="68575" anchor="ctr">
                    <a:lnL w="9525" cap="flat" cmpd="sng" algn="ctr">
                      <a:solidFill>
                        <a:srgbClr val="D9D9D9"/>
                      </a:solidFill>
                      <a:prstDash val="solid"/>
                      <a:round/>
                      <a:headEnd type="none" w="med" len="med"/>
                      <a:tailEnd type="none" w="med" len="med"/>
                    </a:lnL>
                    <a:lnR w="9525" cap="flat" cmpd="sng" algn="ctr">
                      <a:solidFill>
                        <a:srgbClr val="D9D9D9"/>
                      </a:solidFill>
                      <a:prstDash val="solid"/>
                      <a:round/>
                      <a:headEnd type="none" w="med" len="med"/>
                      <a:tailEnd type="none" w="med" len="med"/>
                    </a:lnR>
                    <a:lnT w="9525" cap="flat" cmpd="sng">
                      <a:solidFill>
                        <a:srgbClr val="D9D9D9"/>
                      </a:solidFill>
                      <a:prstDash val="solid"/>
                      <a:round/>
                      <a:headEnd type="none" w="med" len="med"/>
                      <a:tailEnd type="none" w="med" len="med"/>
                    </a:lnT>
                    <a:lnB w="9525" cap="flat" cmpd="sng" algn="ctr">
                      <a:solidFill>
                        <a:srgbClr val="D9D9D9"/>
                      </a:solidFill>
                      <a:prstDash val="solid"/>
                      <a:round/>
                      <a:headEnd type="none" w="med" len="med"/>
                      <a:tailEnd type="none" w="med" len="med"/>
                    </a:lnB>
                  </a:tcPr>
                </a:tc>
                <a:tc>
                  <a:txBody>
                    <a:bodyPr/>
                    <a:lstStyle/>
                    <a:p>
                      <a:pPr lvl="0" algn="ctr" rtl="0">
                        <a:spcBef>
                          <a:spcPts val="0"/>
                        </a:spcBef>
                        <a:buNone/>
                      </a:pPr>
                      <a:r>
                        <a:rPr lang="en" sz="1100" b="0" dirty="0" smtClean="0">
                          <a:solidFill>
                            <a:schemeClr val="bg1"/>
                          </a:solidFill>
                          <a:latin typeface="Raleway" panose="020B0503030101060003" pitchFamily="34" charset="0"/>
                          <a:ea typeface="Montserrat"/>
                          <a:cs typeface="Montserrat"/>
                          <a:sym typeface="Montserrat"/>
                        </a:rPr>
                        <a:t>VxWorks</a:t>
                      </a:r>
                      <a:endParaRPr lang="en" sz="1100" b="0" dirty="0">
                        <a:solidFill>
                          <a:schemeClr val="bg1"/>
                        </a:solidFill>
                        <a:latin typeface="Raleway" panose="020B0503030101060003" pitchFamily="34" charset="0"/>
                        <a:ea typeface="Montserrat"/>
                        <a:cs typeface="Montserrat"/>
                        <a:sym typeface="Montserrat"/>
                      </a:endParaRPr>
                    </a:p>
                  </a:txBody>
                  <a:tcPr marL="91425" marR="91425" marT="68575" marB="68575" anchor="ctr">
                    <a:lnL w="9525" cap="flat" cmpd="sng" algn="ctr">
                      <a:solidFill>
                        <a:srgbClr val="D9D9D9"/>
                      </a:solidFill>
                      <a:prstDash val="solid"/>
                      <a:round/>
                      <a:headEnd type="none" w="med" len="med"/>
                      <a:tailEnd type="none" w="med" len="med"/>
                    </a:lnL>
                    <a:lnR w="9525" cap="flat" cmpd="sng" algn="ctr">
                      <a:solidFill>
                        <a:srgbClr val="D9D9D9"/>
                      </a:solidFill>
                      <a:prstDash val="solid"/>
                      <a:round/>
                      <a:headEnd type="none" w="med" len="med"/>
                      <a:tailEnd type="none" w="med" len="med"/>
                    </a:lnR>
                    <a:lnT w="9525" cap="flat" cmpd="sng">
                      <a:solidFill>
                        <a:srgbClr val="D9D9D9"/>
                      </a:solidFill>
                      <a:prstDash val="solid"/>
                      <a:round/>
                      <a:headEnd type="none" w="med" len="med"/>
                      <a:tailEnd type="none" w="med" len="med"/>
                    </a:lnT>
                    <a:lnB w="9525" cap="flat" cmpd="sng" algn="ctr">
                      <a:solidFill>
                        <a:srgbClr val="D9D9D9"/>
                      </a:solidFill>
                      <a:prstDash val="solid"/>
                      <a:round/>
                      <a:headEnd type="none" w="med" len="med"/>
                      <a:tailEnd type="none" w="med" len="med"/>
                    </a:lnB>
                  </a:tcPr>
                </a:tc>
                <a:tc>
                  <a:txBody>
                    <a:bodyPr/>
                    <a:lstStyle/>
                    <a:p>
                      <a:pPr lvl="0" algn="ctr" rtl="0">
                        <a:spcBef>
                          <a:spcPts val="0"/>
                        </a:spcBef>
                        <a:buNone/>
                      </a:pPr>
                      <a:r>
                        <a:rPr lang="en" sz="1100" b="1" dirty="0" smtClean="0">
                          <a:solidFill>
                            <a:srgbClr val="C00000"/>
                          </a:solidFill>
                          <a:latin typeface="Raleway" panose="020B0503030101060003" pitchFamily="34" charset="0"/>
                          <a:ea typeface="Montserrat"/>
                          <a:cs typeface="Montserrat"/>
                          <a:sym typeface="Montserrat"/>
                        </a:rPr>
                        <a:t>NO</a:t>
                      </a:r>
                      <a:endParaRPr lang="en" sz="1100" b="0" dirty="0">
                        <a:solidFill>
                          <a:schemeClr val="bg1"/>
                        </a:solidFill>
                        <a:latin typeface="Raleway" panose="020B0503030101060003" pitchFamily="34" charset="0"/>
                        <a:ea typeface="Montserrat"/>
                        <a:cs typeface="Montserrat"/>
                        <a:sym typeface="Montserrat"/>
                      </a:endParaRPr>
                    </a:p>
                  </a:txBody>
                  <a:tcPr marL="91425" marR="91425" marT="68575" marB="68575" anchor="ctr">
                    <a:lnL w="9525" cap="flat" cmpd="sng" algn="ctr">
                      <a:solidFill>
                        <a:srgbClr val="D9D9D9"/>
                      </a:solidFill>
                      <a:prstDash val="solid"/>
                      <a:round/>
                      <a:headEnd type="none" w="med" len="med"/>
                      <a:tailEnd type="none" w="med" len="med"/>
                    </a:lnL>
                    <a:lnR w="9525" cap="flat" cmpd="sng">
                      <a:solidFill>
                        <a:srgbClr val="D9D9D9"/>
                      </a:solidFill>
                      <a:prstDash val="solid"/>
                      <a:round/>
                      <a:headEnd type="none" w="med" len="med"/>
                      <a:tailEnd type="none" w="med" len="med"/>
                    </a:lnR>
                    <a:lnT w="9525" cap="flat" cmpd="sng" algn="ctr">
                      <a:solidFill>
                        <a:srgbClr val="D9D9D9"/>
                      </a:solidFill>
                      <a:prstDash val="solid"/>
                      <a:round/>
                      <a:headEnd type="none" w="med" len="med"/>
                      <a:tailEnd type="none" w="med" len="med"/>
                    </a:lnT>
                    <a:lnB w="9525" cap="flat" cmpd="sng" algn="ctr">
                      <a:solidFill>
                        <a:srgbClr val="D9D9D9"/>
                      </a:solidFill>
                      <a:prstDash val="solid"/>
                      <a:round/>
                      <a:headEnd type="none" w="med" len="med"/>
                      <a:tailEnd type="none" w="med" len="med"/>
                    </a:lnB>
                  </a:tcPr>
                </a:tc>
              </a:tr>
              <a:tr h="47417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i="0" u="none" strike="noStrike" cap="none" dirty="0" smtClean="0">
                          <a:solidFill>
                            <a:schemeClr val="bg1"/>
                          </a:solidFill>
                          <a:latin typeface="Raleway" panose="020B0503030101060003" pitchFamily="34" charset="0"/>
                          <a:ea typeface="Raleway"/>
                          <a:cs typeface="Raleway"/>
                          <a:sym typeface="Arial"/>
                        </a:rPr>
                        <a:t>CVE-2010-3832</a:t>
                      </a:r>
                      <a:endParaRPr lang="en" sz="1100" b="0" i="0" u="none" strike="noStrike" cap="none" dirty="0">
                        <a:solidFill>
                          <a:schemeClr val="bg1"/>
                        </a:solidFill>
                        <a:latin typeface="Raleway" panose="020B0503030101060003" pitchFamily="34" charset="0"/>
                        <a:ea typeface="Raleway"/>
                        <a:cs typeface="Raleway"/>
                        <a:sym typeface="Raleway"/>
                      </a:endParaRPr>
                    </a:p>
                  </a:txBody>
                  <a:tcPr marL="91425" marR="91425" marT="68575" marB="68575" anchor="ctr">
                    <a:lnL w="9525" cap="flat" cmpd="sng">
                      <a:solidFill>
                        <a:srgbClr val="D9D9D9"/>
                      </a:solidFill>
                      <a:prstDash val="solid"/>
                      <a:round/>
                      <a:headEnd type="none" w="med" len="med"/>
                      <a:tailEnd type="none" w="med" len="med"/>
                    </a:lnL>
                    <a:lnR w="9525" cap="flat" cmpd="sng" algn="ctr">
                      <a:solidFill>
                        <a:srgbClr val="D9D9D9"/>
                      </a:solidFill>
                      <a:prstDash val="solid"/>
                      <a:round/>
                      <a:headEnd type="none" w="med" len="med"/>
                      <a:tailEnd type="none" w="med" len="med"/>
                    </a:lnR>
                    <a:lnT w="9525" cap="flat" cmpd="sng">
                      <a:solidFill>
                        <a:srgbClr val="D9D9D9"/>
                      </a:solidFill>
                      <a:prstDash val="solid"/>
                      <a:round/>
                      <a:headEnd type="none" w="med" len="med"/>
                      <a:tailEnd type="none" w="med" len="med"/>
                    </a:lnT>
                    <a:lnB w="9525" cap="flat" cmpd="sng" algn="ctr">
                      <a:solidFill>
                        <a:srgbClr val="D9D9D9"/>
                      </a:solidFill>
                      <a:prstDash val="solid"/>
                      <a:round/>
                      <a:headEnd type="none" w="med" len="med"/>
                      <a:tailEnd type="none" w="med" len="med"/>
                    </a:lnB>
                  </a:tcPr>
                </a:tc>
                <a:tc>
                  <a:txBody>
                    <a:bodyPr/>
                    <a:lstStyle/>
                    <a:p>
                      <a:pPr lvl="0" algn="ctr" rtl="0">
                        <a:spcBef>
                          <a:spcPts val="0"/>
                        </a:spcBef>
                        <a:buNone/>
                      </a:pPr>
                      <a:r>
                        <a:rPr lang="en" sz="1100" b="0" dirty="0" smtClean="0">
                          <a:solidFill>
                            <a:schemeClr val="bg1"/>
                          </a:solidFill>
                          <a:latin typeface="Raleway" panose="020B0503030101060003" pitchFamily="34" charset="0"/>
                          <a:ea typeface="Montserrat"/>
                          <a:cs typeface="Montserrat"/>
                          <a:sym typeface="Montserrat"/>
                        </a:rPr>
                        <a:t>Intel/Comneon Baseband</a:t>
                      </a:r>
                      <a:endParaRPr lang="en" sz="1100" b="0" dirty="0">
                        <a:solidFill>
                          <a:schemeClr val="bg1"/>
                        </a:solidFill>
                        <a:latin typeface="Raleway" panose="020B0503030101060003" pitchFamily="34" charset="0"/>
                        <a:ea typeface="Montserrat"/>
                        <a:cs typeface="Montserrat"/>
                        <a:sym typeface="Montserrat"/>
                      </a:endParaRPr>
                    </a:p>
                  </a:txBody>
                  <a:tcPr marL="91425" marR="91425" marT="68575" marB="68575" anchor="ctr">
                    <a:lnL w="9525" cap="flat" cmpd="sng" algn="ctr">
                      <a:solidFill>
                        <a:srgbClr val="D9D9D9"/>
                      </a:solidFill>
                      <a:prstDash val="solid"/>
                      <a:round/>
                      <a:headEnd type="none" w="med" len="med"/>
                      <a:tailEnd type="none" w="med" len="med"/>
                    </a:lnL>
                    <a:lnR w="9525" cap="flat" cmpd="sng" algn="ctr">
                      <a:solidFill>
                        <a:srgbClr val="D9D9D9"/>
                      </a:solidFill>
                      <a:prstDash val="solid"/>
                      <a:round/>
                      <a:headEnd type="none" w="med" len="med"/>
                      <a:tailEnd type="none" w="med" len="med"/>
                    </a:lnR>
                    <a:lnT w="9525" cap="flat" cmpd="sng">
                      <a:solidFill>
                        <a:srgbClr val="D9D9D9"/>
                      </a:solidFill>
                      <a:prstDash val="solid"/>
                      <a:round/>
                      <a:headEnd type="none" w="med" len="med"/>
                      <a:tailEnd type="none" w="med" len="med"/>
                    </a:lnT>
                    <a:lnB w="9525" cap="flat" cmpd="sng" algn="ctr">
                      <a:solidFill>
                        <a:srgbClr val="D9D9D9"/>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 sz="1100" b="0" dirty="0" smtClean="0">
                          <a:solidFill>
                            <a:schemeClr val="bg1"/>
                          </a:solidFill>
                          <a:latin typeface="Raleway" panose="020B0503030101060003" pitchFamily="34" charset="0"/>
                          <a:ea typeface="Montserrat"/>
                          <a:cs typeface="Montserrat"/>
                          <a:sym typeface="Montserrat"/>
                        </a:rPr>
                        <a:t>Heap Buffer Overflow</a:t>
                      </a:r>
                    </a:p>
                  </a:txBody>
                  <a:tcPr marL="91425" marR="91425" marT="68575" marB="68575" anchor="ctr">
                    <a:lnL w="9525" cap="flat" cmpd="sng" algn="ctr">
                      <a:solidFill>
                        <a:srgbClr val="D9D9D9"/>
                      </a:solidFill>
                      <a:prstDash val="solid"/>
                      <a:round/>
                      <a:headEnd type="none" w="med" len="med"/>
                      <a:tailEnd type="none" w="med" len="med"/>
                    </a:lnL>
                    <a:lnR w="9525" cap="flat" cmpd="sng" algn="ctr">
                      <a:solidFill>
                        <a:srgbClr val="D9D9D9"/>
                      </a:solidFill>
                      <a:prstDash val="solid"/>
                      <a:round/>
                      <a:headEnd type="none" w="med" len="med"/>
                      <a:tailEnd type="none" w="med" len="med"/>
                    </a:lnR>
                    <a:lnT w="9525" cap="flat" cmpd="sng">
                      <a:solidFill>
                        <a:srgbClr val="D9D9D9"/>
                      </a:solidFill>
                      <a:prstDash val="solid"/>
                      <a:round/>
                      <a:headEnd type="none" w="med" len="med"/>
                      <a:tailEnd type="none" w="med" len="med"/>
                    </a:lnT>
                    <a:lnB w="9525" cap="flat" cmpd="sng" algn="ctr">
                      <a:solidFill>
                        <a:srgbClr val="D9D9D9"/>
                      </a:solidFill>
                      <a:prstDash val="solid"/>
                      <a:round/>
                      <a:headEnd type="none" w="med" len="med"/>
                      <a:tailEnd type="none" w="med" len="med"/>
                    </a:lnB>
                  </a:tcPr>
                </a:tc>
                <a:tc>
                  <a:txBody>
                    <a:bodyPr/>
                    <a:lstStyle/>
                    <a:p>
                      <a:pPr lvl="0" algn="ctr" rtl="0">
                        <a:spcBef>
                          <a:spcPts val="0"/>
                        </a:spcBef>
                        <a:buNone/>
                      </a:pPr>
                      <a:r>
                        <a:rPr lang="en" sz="1100" b="0" dirty="0" smtClean="0">
                          <a:solidFill>
                            <a:schemeClr val="bg1"/>
                          </a:solidFill>
                          <a:latin typeface="Raleway" panose="020B0503030101060003" pitchFamily="34" charset="0"/>
                          <a:ea typeface="Montserrat"/>
                          <a:cs typeface="Montserrat"/>
                          <a:sym typeface="Montserrat"/>
                        </a:rPr>
                        <a:t>ThreadX / Nucleus+</a:t>
                      </a:r>
                      <a:endParaRPr lang="en" sz="1100" b="0" dirty="0">
                        <a:solidFill>
                          <a:schemeClr val="bg1"/>
                        </a:solidFill>
                        <a:latin typeface="Raleway" panose="020B0503030101060003" pitchFamily="34" charset="0"/>
                        <a:ea typeface="Montserrat"/>
                        <a:cs typeface="Montserrat"/>
                        <a:sym typeface="Montserrat"/>
                      </a:endParaRPr>
                    </a:p>
                  </a:txBody>
                  <a:tcPr marL="91425" marR="91425" marT="68575" marB="68575" anchor="ctr">
                    <a:lnL w="9525" cap="flat" cmpd="sng" algn="ctr">
                      <a:solidFill>
                        <a:srgbClr val="D9D9D9"/>
                      </a:solidFill>
                      <a:prstDash val="solid"/>
                      <a:round/>
                      <a:headEnd type="none" w="med" len="med"/>
                      <a:tailEnd type="none" w="med" len="med"/>
                    </a:lnL>
                    <a:lnR w="9525" cap="flat" cmpd="sng" algn="ctr">
                      <a:solidFill>
                        <a:srgbClr val="D9D9D9"/>
                      </a:solidFill>
                      <a:prstDash val="solid"/>
                      <a:round/>
                      <a:headEnd type="none" w="med" len="med"/>
                      <a:tailEnd type="none" w="med" len="med"/>
                    </a:lnR>
                    <a:lnT w="9525" cap="flat" cmpd="sng">
                      <a:solidFill>
                        <a:srgbClr val="D9D9D9"/>
                      </a:solidFill>
                      <a:prstDash val="solid"/>
                      <a:round/>
                      <a:headEnd type="none" w="med" len="med"/>
                      <a:tailEnd type="none" w="med" len="med"/>
                    </a:lnT>
                    <a:lnB w="9525" cap="flat" cmpd="sng" algn="ctr">
                      <a:solidFill>
                        <a:srgbClr val="D9D9D9"/>
                      </a:solidFill>
                      <a:prstDash val="solid"/>
                      <a:round/>
                      <a:headEnd type="none" w="med" len="med"/>
                      <a:tailEnd type="none" w="med" len="med"/>
                    </a:lnB>
                  </a:tcPr>
                </a:tc>
                <a:tc>
                  <a:txBody>
                    <a:bodyPr/>
                    <a:lstStyle/>
                    <a:p>
                      <a:pPr lvl="0" algn="ctr" rtl="0">
                        <a:spcBef>
                          <a:spcPts val="0"/>
                        </a:spcBef>
                        <a:buNone/>
                      </a:pPr>
                      <a:r>
                        <a:rPr lang="en" sz="1100" b="1" dirty="0" smtClean="0">
                          <a:solidFill>
                            <a:srgbClr val="C00000"/>
                          </a:solidFill>
                          <a:latin typeface="Raleway" panose="020B0503030101060003" pitchFamily="34" charset="0"/>
                          <a:ea typeface="Montserrat"/>
                          <a:cs typeface="Montserrat"/>
                          <a:sym typeface="Montserrat"/>
                        </a:rPr>
                        <a:t>NO</a:t>
                      </a:r>
                      <a:r>
                        <a:rPr lang="en" sz="1100" b="1" baseline="30000" dirty="0" smtClean="0">
                          <a:solidFill>
                            <a:srgbClr val="C00000"/>
                          </a:solidFill>
                          <a:latin typeface="Raleway" panose="020B0503030101060003" pitchFamily="34" charset="0"/>
                          <a:ea typeface="Montserrat"/>
                          <a:cs typeface="Montserrat"/>
                          <a:sym typeface="Montserrat"/>
                        </a:rPr>
                        <a:t>1</a:t>
                      </a:r>
                      <a:endParaRPr lang="en" sz="1100" b="0" baseline="30000" dirty="0">
                        <a:solidFill>
                          <a:schemeClr val="bg1"/>
                        </a:solidFill>
                        <a:latin typeface="Raleway" panose="020B0503030101060003" pitchFamily="34" charset="0"/>
                        <a:ea typeface="Montserrat"/>
                        <a:cs typeface="Montserrat"/>
                        <a:sym typeface="Montserrat"/>
                      </a:endParaRPr>
                    </a:p>
                  </a:txBody>
                  <a:tcPr marL="91425" marR="91425" marT="68575" marB="68575" anchor="ctr">
                    <a:lnL w="9525" cap="flat" cmpd="sng" algn="ctr">
                      <a:solidFill>
                        <a:srgbClr val="D9D9D9"/>
                      </a:solidFill>
                      <a:prstDash val="solid"/>
                      <a:round/>
                      <a:headEnd type="none" w="med" len="med"/>
                      <a:tailEnd type="none" w="med" len="med"/>
                    </a:lnL>
                    <a:lnR w="9525" cap="flat" cmpd="sng">
                      <a:solidFill>
                        <a:srgbClr val="D9D9D9"/>
                      </a:solidFill>
                      <a:prstDash val="solid"/>
                      <a:round/>
                      <a:headEnd type="none" w="med" len="med"/>
                      <a:tailEnd type="none" w="med" len="med"/>
                    </a:lnR>
                    <a:lnT w="9525" cap="flat" cmpd="sng" algn="ctr">
                      <a:solidFill>
                        <a:srgbClr val="D9D9D9"/>
                      </a:solidFill>
                      <a:prstDash val="solid"/>
                      <a:round/>
                      <a:headEnd type="none" w="med" len="med"/>
                      <a:tailEnd type="none" w="med" len="med"/>
                    </a:lnT>
                    <a:lnB w="9525" cap="flat" cmpd="sng" algn="ctr">
                      <a:solidFill>
                        <a:srgbClr val="D9D9D9"/>
                      </a:solidFill>
                      <a:prstDash val="solid"/>
                      <a:round/>
                      <a:headEnd type="none" w="med" len="med"/>
                      <a:tailEnd type="none" w="med" len="med"/>
                    </a:lnB>
                  </a:tcPr>
                </a:tc>
              </a:tr>
              <a:tr h="56279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i="0" u="none" strike="noStrike" cap="none" dirty="0" smtClean="0">
                          <a:solidFill>
                            <a:schemeClr val="bg1"/>
                          </a:solidFill>
                          <a:latin typeface="Raleway" panose="020B0503030101060003" pitchFamily="34" charset="0"/>
                          <a:ea typeface="Raleway"/>
                          <a:cs typeface="Raleway"/>
                          <a:sym typeface="Arial"/>
                        </a:rPr>
                        <a:t>Qualcomm UMTS AUTN</a:t>
                      </a:r>
                      <a:endParaRPr lang="en" sz="1100" b="0" i="0" u="none" strike="noStrike" cap="none" dirty="0">
                        <a:solidFill>
                          <a:schemeClr val="bg1"/>
                        </a:solidFill>
                        <a:latin typeface="Raleway" panose="020B0503030101060003" pitchFamily="34" charset="0"/>
                        <a:ea typeface="Raleway"/>
                        <a:cs typeface="Raleway"/>
                        <a:sym typeface="Raleway"/>
                      </a:endParaRPr>
                    </a:p>
                  </a:txBody>
                  <a:tcPr marL="91425" marR="91425" marT="68575" marB="68575" anchor="ctr">
                    <a:lnL w="9525" cap="flat" cmpd="sng">
                      <a:solidFill>
                        <a:srgbClr val="D9D9D9"/>
                      </a:solidFill>
                      <a:prstDash val="solid"/>
                      <a:round/>
                      <a:headEnd type="none" w="med" len="med"/>
                      <a:tailEnd type="none" w="med" len="med"/>
                    </a:lnL>
                    <a:lnR w="9525" cap="flat" cmpd="sng" algn="ctr">
                      <a:solidFill>
                        <a:srgbClr val="D9D9D9"/>
                      </a:solidFill>
                      <a:prstDash val="solid"/>
                      <a:round/>
                      <a:headEnd type="none" w="med" len="med"/>
                      <a:tailEnd type="none" w="med" len="med"/>
                    </a:lnR>
                    <a:lnT w="9525" cap="flat" cmpd="sng">
                      <a:solidFill>
                        <a:srgbClr val="D9D9D9"/>
                      </a:solidFill>
                      <a:prstDash val="solid"/>
                      <a:round/>
                      <a:headEnd type="none" w="med" len="med"/>
                      <a:tailEnd type="none" w="med" len="med"/>
                    </a:lnT>
                    <a:lnB w="9525" cap="flat" cmpd="sng">
                      <a:solidFill>
                        <a:srgbClr val="D9D9D9"/>
                      </a:solidFill>
                      <a:prstDash val="solid"/>
                      <a:round/>
                      <a:headEnd type="none" w="med" len="med"/>
                      <a:tailEnd type="none" w="med" len="med"/>
                    </a:lnB>
                  </a:tcPr>
                </a:tc>
                <a:tc>
                  <a:txBody>
                    <a:bodyPr/>
                    <a:lstStyle/>
                    <a:p>
                      <a:pPr lvl="0" algn="ctr" rtl="0">
                        <a:spcBef>
                          <a:spcPts val="0"/>
                        </a:spcBef>
                        <a:buNone/>
                      </a:pPr>
                      <a:r>
                        <a:rPr lang="en" sz="1100" b="0" dirty="0" smtClean="0">
                          <a:solidFill>
                            <a:schemeClr val="bg1"/>
                          </a:solidFill>
                          <a:latin typeface="Raleway" panose="020B0503030101060003" pitchFamily="34" charset="0"/>
                          <a:ea typeface="Montserrat"/>
                          <a:cs typeface="Montserrat"/>
                          <a:sym typeface="Montserrat"/>
                        </a:rPr>
                        <a:t>Qualcomm Baseband</a:t>
                      </a:r>
                      <a:endParaRPr lang="en" sz="1100" b="0" dirty="0">
                        <a:solidFill>
                          <a:schemeClr val="bg1"/>
                        </a:solidFill>
                        <a:latin typeface="Raleway" panose="020B0503030101060003" pitchFamily="34" charset="0"/>
                        <a:ea typeface="Montserrat"/>
                        <a:cs typeface="Montserrat"/>
                        <a:sym typeface="Montserrat"/>
                      </a:endParaRPr>
                    </a:p>
                  </a:txBody>
                  <a:tcPr marL="91425" marR="91425" marT="68575" marB="68575" anchor="ctr">
                    <a:lnL w="9525" cap="flat" cmpd="sng" algn="ctr">
                      <a:solidFill>
                        <a:srgbClr val="D9D9D9"/>
                      </a:solidFill>
                      <a:prstDash val="solid"/>
                      <a:round/>
                      <a:headEnd type="none" w="med" len="med"/>
                      <a:tailEnd type="none" w="med" len="med"/>
                    </a:lnL>
                    <a:lnR w="9525" cap="flat" cmpd="sng" algn="ctr">
                      <a:solidFill>
                        <a:srgbClr val="D9D9D9"/>
                      </a:solidFill>
                      <a:prstDash val="solid"/>
                      <a:round/>
                      <a:headEnd type="none" w="med" len="med"/>
                      <a:tailEnd type="none" w="med" len="med"/>
                    </a:lnR>
                    <a:lnT w="9525" cap="flat" cmpd="sng">
                      <a:solidFill>
                        <a:srgbClr val="D9D9D9"/>
                      </a:solidFill>
                      <a:prstDash val="solid"/>
                      <a:round/>
                      <a:headEnd type="none" w="med" len="med"/>
                      <a:tailEnd type="none" w="med" len="med"/>
                    </a:lnT>
                    <a:lnB w="9525" cap="flat" cmpd="sng">
                      <a:solidFill>
                        <a:srgbClr val="D9D9D9"/>
                      </a:solidFill>
                      <a:prstDash val="solid"/>
                      <a:round/>
                      <a:headEnd type="none" w="med" len="med"/>
                      <a:tailEnd type="none" w="med" len="med"/>
                    </a:lnB>
                  </a:tcPr>
                </a:tc>
                <a:tc>
                  <a:txBody>
                    <a:bodyPr/>
                    <a:lstStyle/>
                    <a:p>
                      <a:pPr lvl="0" algn="ctr" rtl="0">
                        <a:spcBef>
                          <a:spcPts val="0"/>
                        </a:spcBef>
                        <a:buNone/>
                      </a:pPr>
                      <a:r>
                        <a:rPr lang="en" sz="1100" b="0" dirty="0" smtClean="0">
                          <a:solidFill>
                            <a:schemeClr val="bg1"/>
                          </a:solidFill>
                          <a:latin typeface="Raleway" panose="020B0503030101060003" pitchFamily="34" charset="0"/>
                          <a:ea typeface="Montserrat"/>
                          <a:cs typeface="Montserrat"/>
                          <a:sym typeface="Montserrat"/>
                        </a:rPr>
                        <a:t>Stack Buffer Overflow</a:t>
                      </a:r>
                      <a:endParaRPr lang="en" sz="1100" b="0" dirty="0">
                        <a:solidFill>
                          <a:schemeClr val="bg1"/>
                        </a:solidFill>
                        <a:latin typeface="Raleway" panose="020B0503030101060003" pitchFamily="34" charset="0"/>
                        <a:ea typeface="Montserrat"/>
                        <a:cs typeface="Montserrat"/>
                        <a:sym typeface="Montserrat"/>
                      </a:endParaRPr>
                    </a:p>
                  </a:txBody>
                  <a:tcPr marL="91425" marR="91425" marT="68575" marB="68575" anchor="ctr">
                    <a:lnL w="9525" cap="flat" cmpd="sng" algn="ctr">
                      <a:solidFill>
                        <a:srgbClr val="D9D9D9"/>
                      </a:solidFill>
                      <a:prstDash val="solid"/>
                      <a:round/>
                      <a:headEnd type="none" w="med" len="med"/>
                      <a:tailEnd type="none" w="med" len="med"/>
                    </a:lnL>
                    <a:lnR w="9525" cap="flat" cmpd="sng" algn="ctr">
                      <a:solidFill>
                        <a:srgbClr val="D9D9D9"/>
                      </a:solidFill>
                      <a:prstDash val="solid"/>
                      <a:round/>
                      <a:headEnd type="none" w="med" len="med"/>
                      <a:tailEnd type="none" w="med" len="med"/>
                    </a:lnR>
                    <a:lnT w="9525" cap="flat" cmpd="sng">
                      <a:solidFill>
                        <a:srgbClr val="D9D9D9"/>
                      </a:solidFill>
                      <a:prstDash val="solid"/>
                      <a:round/>
                      <a:headEnd type="none" w="med" len="med"/>
                      <a:tailEnd type="none" w="med" len="med"/>
                    </a:lnT>
                    <a:lnB w="9525" cap="flat" cmpd="sng">
                      <a:solidFill>
                        <a:srgbClr val="D9D9D9"/>
                      </a:solidFill>
                      <a:prstDash val="solid"/>
                      <a:round/>
                      <a:headEnd type="none" w="med" len="med"/>
                      <a:tailEnd type="none" w="med" len="med"/>
                    </a:lnB>
                  </a:tcPr>
                </a:tc>
                <a:tc>
                  <a:txBody>
                    <a:bodyPr/>
                    <a:lstStyle/>
                    <a:p>
                      <a:pPr lvl="0" algn="ctr" rtl="0">
                        <a:spcBef>
                          <a:spcPts val="0"/>
                        </a:spcBef>
                        <a:buNone/>
                      </a:pPr>
                      <a:r>
                        <a:rPr lang="en" sz="1100" b="0" dirty="0" smtClean="0">
                          <a:solidFill>
                            <a:schemeClr val="bg1"/>
                          </a:solidFill>
                          <a:latin typeface="Raleway" panose="020B0503030101060003" pitchFamily="34" charset="0"/>
                          <a:ea typeface="Montserrat"/>
                          <a:cs typeface="Montserrat"/>
                          <a:sym typeface="Montserrat"/>
                        </a:rPr>
                        <a:t>REX</a:t>
                      </a:r>
                      <a:endParaRPr lang="en" sz="1100" b="0" dirty="0">
                        <a:solidFill>
                          <a:schemeClr val="bg1"/>
                        </a:solidFill>
                        <a:latin typeface="Raleway" panose="020B0503030101060003" pitchFamily="34" charset="0"/>
                        <a:ea typeface="Montserrat"/>
                        <a:cs typeface="Montserrat"/>
                        <a:sym typeface="Montserrat"/>
                      </a:endParaRPr>
                    </a:p>
                  </a:txBody>
                  <a:tcPr marL="91425" marR="91425" marT="68575" marB="68575" anchor="ctr">
                    <a:lnL w="9525" cap="flat" cmpd="sng" algn="ctr">
                      <a:solidFill>
                        <a:srgbClr val="D9D9D9"/>
                      </a:solidFill>
                      <a:prstDash val="solid"/>
                      <a:round/>
                      <a:headEnd type="none" w="med" len="med"/>
                      <a:tailEnd type="none" w="med" len="med"/>
                    </a:lnL>
                    <a:lnR w="9525" cap="flat" cmpd="sng" algn="ctr">
                      <a:solidFill>
                        <a:srgbClr val="D9D9D9"/>
                      </a:solidFill>
                      <a:prstDash val="solid"/>
                      <a:round/>
                      <a:headEnd type="none" w="med" len="med"/>
                      <a:tailEnd type="none" w="med" len="med"/>
                    </a:lnR>
                    <a:lnT w="9525" cap="flat" cmpd="sng">
                      <a:solidFill>
                        <a:srgbClr val="D9D9D9"/>
                      </a:solidFill>
                      <a:prstDash val="solid"/>
                      <a:round/>
                      <a:headEnd type="none" w="med" len="med"/>
                      <a:tailEnd type="none" w="med" len="med"/>
                    </a:lnT>
                    <a:lnB w="9525" cap="flat" cmpd="sng">
                      <a:solidFill>
                        <a:srgbClr val="D9D9D9"/>
                      </a:solidFill>
                      <a:prstDash val="solid"/>
                      <a:round/>
                      <a:headEnd type="none" w="med" len="med"/>
                      <a:tailEnd type="none" w="med" len="med"/>
                    </a:lnB>
                  </a:tcPr>
                </a:tc>
                <a:tc>
                  <a:txBody>
                    <a:bodyPr/>
                    <a:lstStyle/>
                    <a:p>
                      <a:pPr lvl="0" algn="ctr" rtl="0">
                        <a:spcBef>
                          <a:spcPts val="0"/>
                        </a:spcBef>
                        <a:buNone/>
                      </a:pPr>
                      <a:r>
                        <a:rPr lang="en" sz="1100" b="1" dirty="0" smtClean="0">
                          <a:solidFill>
                            <a:srgbClr val="C00000"/>
                          </a:solidFill>
                          <a:latin typeface="Raleway" panose="020B0503030101060003" pitchFamily="34" charset="0"/>
                          <a:ea typeface="Montserrat"/>
                          <a:cs typeface="Montserrat"/>
                          <a:sym typeface="Montserrat"/>
                        </a:rPr>
                        <a:t>NO</a:t>
                      </a:r>
                      <a:r>
                        <a:rPr lang="en" sz="1100" b="1" baseline="30000" dirty="0" smtClean="0">
                          <a:solidFill>
                            <a:srgbClr val="C00000"/>
                          </a:solidFill>
                          <a:latin typeface="Raleway" panose="020B0503030101060003" pitchFamily="34" charset="0"/>
                          <a:ea typeface="Montserrat"/>
                          <a:cs typeface="Montserrat"/>
                          <a:sym typeface="Montserrat"/>
                        </a:rPr>
                        <a:t>2</a:t>
                      </a:r>
                      <a:endParaRPr lang="en" sz="1100" b="0" baseline="30000" dirty="0">
                        <a:solidFill>
                          <a:schemeClr val="bg1"/>
                        </a:solidFill>
                        <a:latin typeface="Raleway" panose="020B0503030101060003" pitchFamily="34" charset="0"/>
                        <a:ea typeface="Montserrat"/>
                        <a:cs typeface="Montserrat"/>
                        <a:sym typeface="Montserrat"/>
                      </a:endParaRPr>
                    </a:p>
                  </a:txBody>
                  <a:tcPr marL="91425" marR="91425" marT="68575" marB="68575" anchor="ctr">
                    <a:lnL w="9525" cap="flat" cmpd="sng" algn="ctr">
                      <a:solidFill>
                        <a:srgbClr val="D9D9D9"/>
                      </a:solidFill>
                      <a:prstDash val="solid"/>
                      <a:round/>
                      <a:headEnd type="none" w="med" len="med"/>
                      <a:tailEnd type="none" w="med" len="med"/>
                    </a:lnL>
                    <a:lnR w="9525" cap="flat" cmpd="sng">
                      <a:solidFill>
                        <a:srgbClr val="D9D9D9"/>
                      </a:solidFill>
                      <a:prstDash val="solid"/>
                      <a:round/>
                      <a:headEnd type="none" w="med" len="med"/>
                      <a:tailEnd type="none" w="med" len="med"/>
                    </a:lnR>
                    <a:lnT w="9525" cap="flat" cmpd="sng" algn="ctr">
                      <a:solidFill>
                        <a:srgbClr val="D9D9D9"/>
                      </a:solidFill>
                      <a:prstDash val="solid"/>
                      <a:round/>
                      <a:headEnd type="none" w="med" len="med"/>
                      <a:tailEnd type="none" w="med" len="med"/>
                    </a:lnT>
                    <a:lnB w="9525" cap="flat" cmpd="sng">
                      <a:solidFill>
                        <a:srgbClr val="D9D9D9"/>
                      </a:solidFill>
                      <a:prstDash val="solid"/>
                      <a:round/>
                      <a:headEnd type="none" w="med" len="med"/>
                      <a:tailEnd type="none" w="med" len="med"/>
                    </a:lnB>
                  </a:tcPr>
                </a:tc>
              </a:tr>
            </a:tbl>
          </a:graphicData>
        </a:graphic>
      </p:graphicFrame>
      <p:sp>
        <p:nvSpPr>
          <p:cNvPr id="13" name="Shape 60"/>
          <p:cNvSpPr txBox="1"/>
          <p:nvPr/>
        </p:nvSpPr>
        <p:spPr>
          <a:xfrm>
            <a:off x="290944" y="4599712"/>
            <a:ext cx="6932158" cy="426199"/>
          </a:xfrm>
          <a:prstGeom prst="rect">
            <a:avLst/>
          </a:prstGeom>
          <a:noFill/>
          <a:ln>
            <a:noFill/>
          </a:ln>
        </p:spPr>
        <p:txBody>
          <a:bodyPr lIns="91425" tIns="91425" rIns="91425" bIns="91425" anchor="t" anchorCtr="0">
            <a:noAutofit/>
          </a:bodyPr>
          <a:lstStyle/>
          <a:p>
            <a:pPr lvl="0">
              <a:lnSpc>
                <a:spcPct val="115000"/>
              </a:lnSpc>
              <a:spcBef>
                <a:spcPts val="600"/>
              </a:spcBef>
              <a:buClr>
                <a:schemeClr val="dk1"/>
              </a:buClr>
              <a:buSzPct val="122222"/>
            </a:pPr>
            <a:r>
              <a:rPr lang="en-US" sz="900" baseline="30000" dirty="0" smtClean="0">
                <a:solidFill>
                  <a:schemeClr val="bg1"/>
                </a:solidFill>
                <a:latin typeface="Raleway"/>
                <a:ea typeface="Raleway"/>
                <a:cs typeface="Raleway"/>
                <a:sym typeface="Raleway"/>
              </a:rPr>
              <a:t>1</a:t>
            </a:r>
            <a:r>
              <a:rPr lang="en-US" sz="900" dirty="0" smtClean="0">
                <a:solidFill>
                  <a:schemeClr val="bg1"/>
                </a:solidFill>
                <a:latin typeface="Raleway"/>
                <a:ea typeface="Raleway"/>
                <a:cs typeface="Raleway"/>
                <a:sym typeface="Raleway"/>
              </a:rPr>
              <a:t> XMM6180 on iPhone4 has DEP, see ‘</a:t>
            </a:r>
            <a:r>
              <a:rPr lang="en-US" sz="900" i="1" dirty="0" smtClean="0">
                <a:solidFill>
                  <a:schemeClr val="bg1"/>
                </a:solidFill>
                <a:latin typeface="Raleway"/>
                <a:ea typeface="Raleway"/>
                <a:cs typeface="Raleway"/>
                <a:sym typeface="Raleway"/>
              </a:rPr>
              <a:t>All Your Baseband Are Belong To Us</a:t>
            </a:r>
            <a:r>
              <a:rPr lang="en-US" sz="900" dirty="0" smtClean="0">
                <a:solidFill>
                  <a:schemeClr val="bg1"/>
                </a:solidFill>
                <a:latin typeface="Raleway"/>
                <a:ea typeface="Raleway"/>
                <a:cs typeface="Raleway"/>
                <a:sym typeface="Raleway"/>
              </a:rPr>
              <a:t>’</a:t>
            </a:r>
            <a:br>
              <a:rPr lang="en-US" sz="900" dirty="0" smtClean="0">
                <a:solidFill>
                  <a:schemeClr val="bg1"/>
                </a:solidFill>
                <a:latin typeface="Raleway"/>
                <a:ea typeface="Raleway"/>
                <a:cs typeface="Raleway"/>
                <a:sym typeface="Raleway"/>
              </a:rPr>
            </a:br>
            <a:r>
              <a:rPr lang="en-US" sz="900" baseline="30000" dirty="0" smtClean="0">
                <a:solidFill>
                  <a:schemeClr val="bg1"/>
                </a:solidFill>
                <a:latin typeface="Raleway"/>
                <a:ea typeface="Raleway"/>
                <a:cs typeface="Raleway"/>
                <a:sym typeface="Raleway"/>
              </a:rPr>
              <a:t>2</a:t>
            </a:r>
            <a:r>
              <a:rPr lang="en-US" sz="900" dirty="0" smtClean="0">
                <a:solidFill>
                  <a:schemeClr val="bg1"/>
                </a:solidFill>
                <a:latin typeface="Raleway"/>
                <a:ea typeface="Raleway"/>
                <a:cs typeface="Raleway"/>
                <a:sym typeface="Raleway"/>
              </a:rPr>
              <a:t> Newer Qualcomm chips run BLAST RTOS w. stack cookies / DEP / kernel-user separation, see ‘</a:t>
            </a:r>
            <a:r>
              <a:rPr lang="en-US" sz="900" i="1" dirty="0" smtClean="0">
                <a:solidFill>
                  <a:schemeClr val="bg1"/>
                </a:solidFill>
                <a:latin typeface="Raleway"/>
                <a:ea typeface="Raleway"/>
                <a:cs typeface="Raleway"/>
                <a:sym typeface="Raleway"/>
              </a:rPr>
              <a:t>Baseband Exploitation in 2013</a:t>
            </a:r>
            <a:r>
              <a:rPr lang="en-US" sz="900" dirty="0" smtClean="0">
                <a:solidFill>
                  <a:schemeClr val="bg1"/>
                </a:solidFill>
                <a:latin typeface="Raleway"/>
                <a:ea typeface="Raleway"/>
                <a:cs typeface="Raleway"/>
                <a:sym typeface="Raleway"/>
              </a:rPr>
              <a:t>’</a:t>
            </a:r>
            <a:endParaRPr lang="en" sz="900" b="1" dirty="0">
              <a:solidFill>
                <a:schemeClr val="bg1"/>
              </a:solidFill>
              <a:latin typeface="Raleway"/>
              <a:ea typeface="Raleway"/>
              <a:cs typeface="Raleway"/>
              <a:sym typeface="Raleway"/>
            </a:endParaRPr>
          </a:p>
        </p:txBody>
      </p:sp>
    </p:spTree>
    <p:extLst>
      <p:ext uri="{BB962C8B-B14F-4D97-AF65-F5344CB8AC3E}">
        <p14:creationId xmlns:p14="http://schemas.microsoft.com/office/powerpoint/2010/main" val="335893543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72"/>
        <p:cNvGrpSpPr/>
        <p:nvPr/>
      </p:nvGrpSpPr>
      <p:grpSpPr>
        <a:xfrm>
          <a:off x="0" y="0"/>
          <a:ext cx="0" cy="0"/>
          <a:chOff x="0" y="0"/>
          <a:chExt cx="0" cy="0"/>
        </a:xfrm>
      </p:grpSpPr>
      <p:sp>
        <p:nvSpPr>
          <p:cNvPr id="73" name="Shape 73"/>
          <p:cNvSpPr txBox="1">
            <a:spLocks noGrp="1"/>
          </p:cNvSpPr>
          <p:nvPr>
            <p:ph type="ctrTitle"/>
          </p:nvPr>
        </p:nvSpPr>
        <p:spPr>
          <a:xfrm>
            <a:off x="925200" y="925200"/>
            <a:ext cx="7293300" cy="3293100"/>
          </a:xfrm>
          <a:prstGeom prst="rect">
            <a:avLst/>
          </a:prstGeom>
        </p:spPr>
        <p:txBody>
          <a:bodyPr lIns="91425" tIns="91425" rIns="91425" bIns="91425" anchor="ctr" anchorCtr="0">
            <a:noAutofit/>
          </a:bodyPr>
          <a:lstStyle/>
          <a:p>
            <a:pPr lvl="0" rtl="0">
              <a:spcBef>
                <a:spcPts val="0"/>
              </a:spcBef>
              <a:buNone/>
            </a:pPr>
            <a:r>
              <a:rPr lang="en" sz="2800" dirty="0" smtClean="0"/>
              <a:t>Quantitative Analysis</a:t>
            </a:r>
            <a:endParaRPr lang="en" sz="2800" dirty="0"/>
          </a:p>
        </p:txBody>
      </p:sp>
    </p:spTree>
    <p:extLst>
      <p:ext uri="{BB962C8B-B14F-4D97-AF65-F5344CB8AC3E}">
        <p14:creationId xmlns:p14="http://schemas.microsoft.com/office/powerpoint/2010/main" val="316698627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84"/>
        <p:cNvGrpSpPr/>
        <p:nvPr/>
      </p:nvGrpSpPr>
      <p:grpSpPr>
        <a:xfrm>
          <a:off x="0" y="0"/>
          <a:ext cx="0" cy="0"/>
          <a:chOff x="0" y="0"/>
          <a:chExt cx="0" cy="0"/>
        </a:xfrm>
      </p:grpSpPr>
      <p:pic>
        <p:nvPicPr>
          <p:cNvPr id="85" name="Shape 85"/>
          <p:cNvPicPr preferRelativeResize="0"/>
          <p:nvPr/>
        </p:nvPicPr>
        <p:blipFill>
          <a:blip r:embed="rId3">
            <a:extLst>
              <a:ext uri="{28A0092B-C50C-407E-A947-70E740481C1C}">
                <a14:useLocalDpi xmlns:a14="http://schemas.microsoft.com/office/drawing/2010/main" val="0"/>
              </a:ext>
            </a:extLst>
          </a:blip>
          <a:stretch>
            <a:fillRect/>
          </a:stretch>
        </p:blipFill>
        <p:spPr>
          <a:xfrm>
            <a:off x="69272" y="617546"/>
            <a:ext cx="4343400" cy="3774344"/>
          </a:xfrm>
          <a:prstGeom prst="rect">
            <a:avLst/>
          </a:prstGeom>
          <a:noFill/>
          <a:ln>
            <a:noFill/>
          </a:ln>
        </p:spPr>
      </p:pic>
      <p:sp>
        <p:nvSpPr>
          <p:cNvPr id="86" name="Shape 86"/>
          <p:cNvSpPr txBox="1">
            <a:spLocks noGrp="1"/>
          </p:cNvSpPr>
          <p:nvPr>
            <p:ph type="title"/>
          </p:nvPr>
        </p:nvSpPr>
        <p:spPr>
          <a:xfrm>
            <a:off x="5283650" y="205975"/>
            <a:ext cx="3148800" cy="857400"/>
          </a:xfrm>
          <a:prstGeom prst="rect">
            <a:avLst/>
          </a:prstGeom>
        </p:spPr>
        <p:txBody>
          <a:bodyPr lIns="91425" tIns="91425" rIns="91425" bIns="91425" anchor="b" anchorCtr="0">
            <a:noAutofit/>
          </a:bodyPr>
          <a:lstStyle/>
          <a:p>
            <a:pPr lvl="0">
              <a:spcBef>
                <a:spcPts val="0"/>
              </a:spcBef>
              <a:buNone/>
            </a:pPr>
            <a:r>
              <a:rPr lang="en" sz="2000" dirty="0" smtClean="0"/>
              <a:t>Minimum </a:t>
            </a:r>
            <a:br>
              <a:rPr lang="en" sz="2000" dirty="0" smtClean="0"/>
            </a:br>
            <a:r>
              <a:rPr lang="en" sz="2000" dirty="0" smtClean="0"/>
              <a:t>Mitigation Baseline</a:t>
            </a:r>
            <a:endParaRPr lang="en" sz="2000" dirty="0"/>
          </a:p>
        </p:txBody>
      </p:sp>
      <p:sp>
        <p:nvSpPr>
          <p:cNvPr id="87" name="Shape 87"/>
          <p:cNvSpPr txBox="1">
            <a:spLocks noGrp="1"/>
          </p:cNvSpPr>
          <p:nvPr>
            <p:ph type="body" idx="1"/>
          </p:nvPr>
        </p:nvSpPr>
        <p:spPr>
          <a:xfrm>
            <a:off x="5001600" y="1425025"/>
            <a:ext cx="3712800" cy="3329100"/>
          </a:xfrm>
          <a:prstGeom prst="rect">
            <a:avLst/>
          </a:prstGeom>
        </p:spPr>
        <p:txBody>
          <a:bodyPr lIns="91425" tIns="91425" rIns="91425" bIns="91425" anchor="t" anchorCtr="0">
            <a:noAutofit/>
          </a:bodyPr>
          <a:lstStyle/>
          <a:p>
            <a:pPr marL="457200" lvl="0" indent="-228600" rtl="0">
              <a:spcBef>
                <a:spcPts val="0"/>
              </a:spcBef>
            </a:pPr>
            <a:r>
              <a:rPr lang="en" sz="2000" b="1" dirty="0" smtClean="0"/>
              <a:t>ESP / DEP / NX / W^X</a:t>
            </a:r>
            <a:br>
              <a:rPr lang="en" sz="2000" b="1" dirty="0" smtClean="0"/>
            </a:br>
            <a:r>
              <a:rPr lang="en" sz="2000" dirty="0" smtClean="0"/>
              <a:t>Non-exec. data memory</a:t>
            </a:r>
          </a:p>
          <a:p>
            <a:pPr marL="457200" lvl="0" indent="-228600" rtl="0">
              <a:spcBef>
                <a:spcPts val="0"/>
              </a:spcBef>
            </a:pPr>
            <a:endParaRPr lang="en" sz="2000" b="1" dirty="0"/>
          </a:p>
          <a:p>
            <a:pPr marL="457200" lvl="0" indent="-228600" rtl="0">
              <a:spcBef>
                <a:spcPts val="0"/>
              </a:spcBef>
            </a:pPr>
            <a:r>
              <a:rPr lang="en" sz="2000" b="1" dirty="0" smtClean="0"/>
              <a:t>ASLR</a:t>
            </a:r>
            <a:br>
              <a:rPr lang="en" sz="2000" b="1" dirty="0" smtClean="0"/>
            </a:br>
            <a:r>
              <a:rPr lang="en" sz="2000" dirty="0" smtClean="0"/>
              <a:t>Address Space Layout Randomization</a:t>
            </a:r>
            <a:endParaRPr lang="en" sz="2000" b="1" dirty="0" smtClean="0"/>
          </a:p>
          <a:p>
            <a:pPr marL="457200" lvl="0" indent="-228600" rtl="0">
              <a:spcBef>
                <a:spcPts val="0"/>
              </a:spcBef>
            </a:pPr>
            <a:endParaRPr lang="en" sz="2000" b="1" dirty="0"/>
          </a:p>
          <a:p>
            <a:pPr marL="457200" lvl="0" indent="-228600" rtl="0">
              <a:spcBef>
                <a:spcPts val="0"/>
              </a:spcBef>
            </a:pPr>
            <a:r>
              <a:rPr lang="en" sz="2000" b="1" dirty="0" smtClean="0"/>
              <a:t>Stack Canaries / SSP</a:t>
            </a:r>
            <a:br>
              <a:rPr lang="en" sz="2000" b="1" dirty="0" smtClean="0"/>
            </a:br>
            <a:r>
              <a:rPr lang="en" sz="2000" dirty="0" smtClean="0"/>
              <a:t>Stack buffer overflow protection</a:t>
            </a:r>
            <a:endParaRPr sz="2000" dirty="0"/>
          </a:p>
        </p:txBody>
      </p:sp>
    </p:spTree>
    <p:extLst>
      <p:ext uri="{BB962C8B-B14F-4D97-AF65-F5344CB8AC3E}">
        <p14:creationId xmlns:p14="http://schemas.microsoft.com/office/powerpoint/2010/main" val="361986871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84"/>
        <p:cNvGrpSpPr/>
        <p:nvPr/>
      </p:nvGrpSpPr>
      <p:grpSpPr>
        <a:xfrm>
          <a:off x="0" y="0"/>
          <a:ext cx="0" cy="0"/>
          <a:chOff x="0" y="0"/>
          <a:chExt cx="0" cy="0"/>
        </a:xfrm>
      </p:grpSpPr>
      <p:sp>
        <p:nvSpPr>
          <p:cNvPr id="86" name="Shape 86"/>
          <p:cNvSpPr txBox="1">
            <a:spLocks noGrp="1"/>
          </p:cNvSpPr>
          <p:nvPr>
            <p:ph type="title"/>
          </p:nvPr>
        </p:nvSpPr>
        <p:spPr>
          <a:xfrm>
            <a:off x="5283650" y="205975"/>
            <a:ext cx="3148800" cy="857400"/>
          </a:xfrm>
          <a:prstGeom prst="rect">
            <a:avLst/>
          </a:prstGeom>
        </p:spPr>
        <p:txBody>
          <a:bodyPr lIns="91425" tIns="91425" rIns="91425" bIns="91425" anchor="b" anchorCtr="0">
            <a:noAutofit/>
          </a:bodyPr>
          <a:lstStyle/>
          <a:p>
            <a:pPr lvl="0">
              <a:spcBef>
                <a:spcPts val="0"/>
              </a:spcBef>
              <a:buNone/>
            </a:pPr>
            <a:r>
              <a:rPr lang="en" sz="2000" dirty="0" smtClean="0"/>
              <a:t>Operating System Selection</a:t>
            </a:r>
            <a:endParaRPr lang="en" sz="2000" dirty="0"/>
          </a:p>
        </p:txBody>
      </p:sp>
      <p:sp>
        <p:nvSpPr>
          <p:cNvPr id="87" name="Shape 87"/>
          <p:cNvSpPr txBox="1">
            <a:spLocks noGrp="1"/>
          </p:cNvSpPr>
          <p:nvPr>
            <p:ph type="body" idx="1"/>
          </p:nvPr>
        </p:nvSpPr>
        <p:spPr>
          <a:xfrm>
            <a:off x="5001600" y="1425025"/>
            <a:ext cx="3712800" cy="3329100"/>
          </a:xfrm>
          <a:prstGeom prst="rect">
            <a:avLst/>
          </a:prstGeom>
        </p:spPr>
        <p:txBody>
          <a:bodyPr lIns="91425" tIns="91425" rIns="91425" bIns="91425" anchor="t" anchorCtr="0">
            <a:noAutofit/>
          </a:bodyPr>
          <a:lstStyle/>
          <a:p>
            <a:pPr marL="457200" lvl="0" indent="-228600" rtl="0">
              <a:spcBef>
                <a:spcPts val="0"/>
              </a:spcBef>
            </a:pPr>
            <a:r>
              <a:rPr lang="en" sz="1600" b="1" dirty="0" smtClean="0"/>
              <a:t>Selected 45 Popular Embedded O</a:t>
            </a:r>
            <a:r>
              <a:rPr lang="en-US" sz="1600" b="1" dirty="0" smtClean="0"/>
              <a:t>s</a:t>
            </a:r>
            <a:r>
              <a:rPr lang="en" sz="1600" b="1" dirty="0" smtClean="0"/>
              <a:t>es</a:t>
            </a:r>
          </a:p>
          <a:p>
            <a:pPr marL="457200" lvl="0" indent="-228600" rtl="0">
              <a:spcBef>
                <a:spcPts val="0"/>
              </a:spcBef>
            </a:pPr>
            <a:endParaRPr lang="en" sz="1600" dirty="0" smtClean="0"/>
          </a:p>
          <a:p>
            <a:pPr marL="457200" lvl="0" indent="-228600" rtl="0">
              <a:spcBef>
                <a:spcPts val="0"/>
              </a:spcBef>
            </a:pPr>
            <a:r>
              <a:rPr lang="en" sz="1600" b="1" dirty="0" smtClean="0"/>
              <a:t>High-end, Low-end, Linux/Windows/BSD-based, proprietary, etc.</a:t>
            </a:r>
            <a:endParaRPr lang="en" sz="1600" b="1" dirty="0"/>
          </a:p>
          <a:p>
            <a:pPr marL="457200" lvl="0" indent="-228600" rtl="0">
              <a:spcBef>
                <a:spcPts val="0"/>
              </a:spcBef>
            </a:pPr>
            <a:endParaRPr lang="en" sz="1600" dirty="0" smtClean="0"/>
          </a:p>
          <a:p>
            <a:pPr marL="457200" lvl="0" indent="-228600" rtl="0">
              <a:spcBef>
                <a:spcPts val="0"/>
              </a:spcBef>
            </a:pPr>
            <a:r>
              <a:rPr lang="en" sz="1600" b="1" dirty="0" smtClean="0"/>
              <a:t>Evaluated Support For</a:t>
            </a:r>
            <a:br>
              <a:rPr lang="en" sz="1600" b="1" dirty="0" smtClean="0"/>
            </a:br>
            <a:r>
              <a:rPr lang="en" sz="1600" b="1" dirty="0" smtClean="0"/>
              <a:t>Mitigation Baseline</a:t>
            </a:r>
            <a:br>
              <a:rPr lang="en" sz="1600" b="1" dirty="0" smtClean="0"/>
            </a:br>
            <a:r>
              <a:rPr lang="en" sz="1600" b="1" dirty="0" smtClean="0"/>
              <a:t/>
            </a:r>
            <a:br>
              <a:rPr lang="en" sz="1600" b="1" dirty="0" smtClean="0"/>
            </a:br>
            <a:r>
              <a:rPr lang="en" sz="1600" dirty="0" smtClean="0"/>
              <a:t>Optimistic Assesment</a:t>
            </a:r>
            <a:endParaRPr lang="en" sz="1600" dirty="0"/>
          </a:p>
          <a:p>
            <a:pPr lvl="0" rtl="0">
              <a:spcBef>
                <a:spcPts val="0"/>
              </a:spcBef>
              <a:buNone/>
            </a:pPr>
            <a:endParaRPr sz="1600" dirty="0"/>
          </a:p>
        </p:txBody>
      </p:sp>
      <p:pic>
        <p:nvPicPr>
          <p:cNvPr id="12" name="Picture 30"/>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144548" y="3164891"/>
            <a:ext cx="1329343" cy="64504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https://wiki.openwrt.org/lib/tpl/openwrt/images/logo.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06855" y="205975"/>
            <a:ext cx="1871873" cy="475242"/>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http://www.arcobel.com/newsite/wp-content/uploads/2014/02/logo-windows-embedded.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57853" y="1390181"/>
            <a:ext cx="1855397" cy="618465"/>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4" descr="https://riot-os.org/images/logo-large.png"/>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1463967" y="858727"/>
            <a:ext cx="1171400" cy="491693"/>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4" descr="https://www.yoctoproject.org/sites/default/files/styles/large/public/product/wind-river-pulsar-linux-final-red.png?itok=h0kubH30"/>
          <p:cNvPicPr>
            <a:picLocks noChangeAspect="1" noChangeArrowheads="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1679322" y="3207113"/>
            <a:ext cx="1473235" cy="629195"/>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16" descr="https://avatars0.githubusercontent.com/u/16241952?v=3&amp;s=200"/>
          <p:cNvPicPr>
            <a:picLocks noChangeAspect="1" noChangeArrowheads="1"/>
          </p:cNvPicPr>
          <p:nvPr/>
        </p:nvPicPr>
        <p:blipFill>
          <a:blip r:embed="rId8" cstate="email">
            <a:extLst>
              <a:ext uri="{28A0092B-C50C-407E-A947-70E740481C1C}">
                <a14:useLocalDpi xmlns:a14="http://schemas.microsoft.com/office/drawing/2010/main" val="0"/>
              </a:ext>
            </a:extLst>
          </a:blip>
          <a:srcRect/>
          <a:stretch>
            <a:fillRect/>
          </a:stretch>
        </p:blipFill>
        <p:spPr bwMode="auto">
          <a:xfrm>
            <a:off x="1736836" y="120263"/>
            <a:ext cx="670019" cy="670019"/>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12" descr="https://upload.wikimedia.org/wikipedia/en/thumb/5/5c/NetBSD.svg/1280px-NetBSD.svg.png"/>
          <p:cNvPicPr>
            <a:picLocks noChangeAspect="1" noChangeArrowheads="1"/>
          </p:cNvPicPr>
          <p:nvPr/>
        </p:nvPicPr>
        <p:blipFill>
          <a:blip r:embed="rId9" cstate="email">
            <a:extLst>
              <a:ext uri="{28A0092B-C50C-407E-A947-70E740481C1C}">
                <a14:useLocalDpi xmlns:a14="http://schemas.microsoft.com/office/drawing/2010/main" val="0"/>
              </a:ext>
            </a:extLst>
          </a:blip>
          <a:srcRect/>
          <a:stretch>
            <a:fillRect/>
          </a:stretch>
        </p:blipFill>
        <p:spPr bwMode="auto">
          <a:xfrm>
            <a:off x="427064" y="3265220"/>
            <a:ext cx="1100665" cy="859895"/>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 descr="https://crackberry.com/sites/crackberry.com/files/styles/large/public/topic_images/2013/qnx.png?itok=oAF5x6xY"/>
          <p:cNvPicPr>
            <a:picLocks noChangeAspect="1" noChangeArrowheads="1"/>
          </p:cNvPicPr>
          <p:nvPr/>
        </p:nvPicPr>
        <p:blipFill rotWithShape="1">
          <a:blip r:embed="rId10">
            <a:extLst>
              <a:ext uri="{28A0092B-C50C-407E-A947-70E740481C1C}">
                <a14:useLocalDpi xmlns:a14="http://schemas.microsoft.com/office/drawing/2010/main" val="0"/>
              </a:ext>
            </a:extLst>
          </a:blip>
          <a:srcRect l="-345" t="21024" r="345" b="47905"/>
          <a:stretch/>
        </p:blipFill>
        <p:spPr bwMode="auto">
          <a:xfrm>
            <a:off x="159748" y="1814095"/>
            <a:ext cx="1473583" cy="457291"/>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8"/>
          <p:cNvPicPr>
            <a:picLocks noChangeAspect="1" noChangeArrowheads="1"/>
          </p:cNvPicPr>
          <p:nvPr/>
        </p:nvPicPr>
        <p:blipFill>
          <a:blip r:embed="rId11" cstate="email">
            <a:extLst>
              <a:ext uri="{28A0092B-C50C-407E-A947-70E740481C1C}">
                <a14:useLocalDpi xmlns:a14="http://schemas.microsoft.com/office/drawing/2010/main" val="0"/>
              </a:ext>
            </a:extLst>
          </a:blip>
          <a:srcRect/>
          <a:stretch>
            <a:fillRect/>
          </a:stretch>
        </p:blipFill>
        <p:spPr bwMode="auto">
          <a:xfrm>
            <a:off x="2384327" y="4204572"/>
            <a:ext cx="2039603" cy="886785"/>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16"/>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257607" y="1964522"/>
            <a:ext cx="1183030" cy="439196"/>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2" descr="http://mazcanproject.sourceforge.net/blog/wp-content/uploads/2011/05/FreeRTOS_logo.pn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63900" y="205975"/>
            <a:ext cx="1363829" cy="509163"/>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4" descr="https://www.micrium.com/wp-content/uploads/2016/04/uC-OS-for-Makers-Logo.png"/>
          <p:cNvPicPr>
            <a:picLocks noChangeAspect="1" noChangeArrowheads="1"/>
          </p:cNvPicPr>
          <p:nvPr/>
        </p:nvPicPr>
        <p:blipFill rotWithShape="1">
          <a:blip r:embed="rId14">
            <a:extLst>
              <a:ext uri="{28A0092B-C50C-407E-A947-70E740481C1C}">
                <a14:useLocalDpi xmlns:a14="http://schemas.microsoft.com/office/drawing/2010/main" val="0"/>
              </a:ext>
            </a:extLst>
          </a:blip>
          <a:srcRect r="43455" b="40142"/>
          <a:stretch/>
        </p:blipFill>
        <p:spPr bwMode="auto">
          <a:xfrm>
            <a:off x="2916598" y="2658254"/>
            <a:ext cx="1429884" cy="363276"/>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6" descr="http://embedded.ednc.com/images/Nucleus_mirror.png"/>
          <p:cNvPicPr>
            <a:picLocks noChangeAspect="1" noChangeArrowheads="1"/>
          </p:cNvPicPr>
          <p:nvPr/>
        </p:nvPicPr>
        <p:blipFill rotWithShape="1">
          <a:blip r:embed="rId15">
            <a:extLst>
              <a:ext uri="{28A0092B-C50C-407E-A947-70E740481C1C}">
                <a14:useLocalDpi xmlns:a14="http://schemas.microsoft.com/office/drawing/2010/main" val="0"/>
              </a:ext>
            </a:extLst>
          </a:blip>
          <a:srcRect t="8589" r="7183" b="6378"/>
          <a:stretch/>
        </p:blipFill>
        <p:spPr bwMode="auto">
          <a:xfrm>
            <a:off x="223837" y="2697816"/>
            <a:ext cx="1848008" cy="525421"/>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10" descr="https://www.zephyrproject.org/sites/all/themes/custom/zephyr/images/optimized/logo_white.png"/>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68939" y="924707"/>
            <a:ext cx="1441579" cy="786888"/>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38" descr="https://exosite.com/wp-content/uploads/2017/06/ARMmbedLogo2-1170x316.png"/>
          <p:cNvPicPr>
            <a:picLocks noChangeAspect="1" noChangeArrowheads="1"/>
          </p:cNvPicPr>
          <p:nvPr/>
        </p:nvPicPr>
        <p:blipFill rotWithShape="1">
          <a:blip r:embed="rId17">
            <a:extLst>
              <a:ext uri="{28A0092B-C50C-407E-A947-70E740481C1C}">
                <a14:useLocalDpi xmlns:a14="http://schemas.microsoft.com/office/drawing/2010/main" val="0"/>
              </a:ext>
            </a:extLst>
          </a:blip>
          <a:srcRect l="7324" t="15409" r="6324" b="15697"/>
          <a:stretch/>
        </p:blipFill>
        <p:spPr bwMode="auto">
          <a:xfrm>
            <a:off x="2697782" y="886910"/>
            <a:ext cx="1673288" cy="360562"/>
          </a:xfrm>
          <a:prstGeom prst="rect">
            <a:avLst/>
          </a:prstGeom>
          <a:noFill/>
          <a:extLst>
            <a:ext uri="{909E8E84-426E-40DD-AFC4-6F175D3DCCD1}">
              <a14:hiddenFill xmlns:a14="http://schemas.microsoft.com/office/drawing/2010/main">
                <a:solidFill>
                  <a:srgbClr val="FFFFFF"/>
                </a:solidFill>
              </a14:hiddenFill>
            </a:ext>
          </a:extLst>
        </p:spPr>
      </p:pic>
      <p:pic>
        <p:nvPicPr>
          <p:cNvPr id="14338" name="Picture 2" descr="https://www.xes-inc.com/wp-content/uploads/2015/12/green-hills-logo.png"/>
          <p:cNvPicPr>
            <a:picLocks noChangeAspect="1" noChangeArrowheads="1"/>
          </p:cNvPicPr>
          <p:nvPr/>
        </p:nvPicPr>
        <p:blipFill rotWithShape="1">
          <a:blip r:embed="rId18">
            <a:extLst>
              <a:ext uri="{28A0092B-C50C-407E-A947-70E740481C1C}">
                <a14:useLocalDpi xmlns:a14="http://schemas.microsoft.com/office/drawing/2010/main" val="0"/>
              </a:ext>
            </a:extLst>
          </a:blip>
          <a:srcRect t="10673" b="15000"/>
          <a:stretch/>
        </p:blipFill>
        <p:spPr bwMode="auto">
          <a:xfrm>
            <a:off x="1207731" y="4322194"/>
            <a:ext cx="1107002" cy="671945"/>
          </a:xfrm>
          <a:prstGeom prst="rect">
            <a:avLst/>
          </a:prstGeom>
          <a:noFill/>
          <a:extLst>
            <a:ext uri="{909E8E84-426E-40DD-AFC4-6F175D3DCCD1}">
              <a14:hiddenFill xmlns:a14="http://schemas.microsoft.com/office/drawing/2010/main">
                <a:solidFill>
                  <a:srgbClr val="FFFFFF"/>
                </a:solidFill>
              </a14:hiddenFill>
            </a:ext>
          </a:extLst>
        </p:spPr>
      </p:pic>
      <p:pic>
        <p:nvPicPr>
          <p:cNvPr id="14340" name="Picture 4" descr="https://pbs.twimg.com/profile_images/936263062/ti_2c_pos_rgbSQ_400x400.png"/>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20574" y="4056343"/>
            <a:ext cx="1087157" cy="1087157"/>
          </a:xfrm>
          <a:prstGeom prst="rect">
            <a:avLst/>
          </a:prstGeom>
          <a:noFill/>
          <a:extLst>
            <a:ext uri="{909E8E84-426E-40DD-AFC4-6F175D3DCCD1}">
              <a14:hiddenFill xmlns:a14="http://schemas.microsoft.com/office/drawing/2010/main">
                <a:solidFill>
                  <a:srgbClr val="FFFFFF"/>
                </a:solidFill>
              </a14:hiddenFill>
            </a:ext>
          </a:extLst>
        </p:spPr>
      </p:pic>
      <p:pic>
        <p:nvPicPr>
          <p:cNvPr id="14342" name="Picture 6" descr="http://1.bp.blogspot.com/-_XUC30cJy9k/TzVW0Vy_HkI/AAAAAAAAAcA/UEqygFV_NNg/s1600/TinyOS.png"/>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3130971" y="3937447"/>
            <a:ext cx="1362553" cy="587001"/>
          </a:xfrm>
          <a:prstGeom prst="rect">
            <a:avLst/>
          </a:prstGeom>
          <a:noFill/>
          <a:extLst>
            <a:ext uri="{909E8E84-426E-40DD-AFC4-6F175D3DCCD1}">
              <a14:hiddenFill xmlns:a14="http://schemas.microsoft.com/office/drawing/2010/main">
                <a:solidFill>
                  <a:srgbClr val="FFFFFF"/>
                </a:solidFill>
              </a14:hiddenFill>
            </a:ext>
          </a:extLst>
        </p:spPr>
      </p:pic>
      <p:pic>
        <p:nvPicPr>
          <p:cNvPr id="14344" name="Picture 8" descr="https://developer.android.com/_static/66ebbcad58/images/android/touchicon-180.png"/>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2102847" y="2271056"/>
            <a:ext cx="750474" cy="750474"/>
          </a:xfrm>
          <a:prstGeom prst="rect">
            <a:avLst/>
          </a:prstGeom>
          <a:noFill/>
          <a:extLst>
            <a:ext uri="{909E8E84-426E-40DD-AFC4-6F175D3DCCD1}">
              <a14:hiddenFill xmlns:a14="http://schemas.microsoft.com/office/drawing/2010/main">
                <a:solidFill>
                  <a:srgbClr val="FFFFFF"/>
                </a:solidFill>
              </a14:hiddenFill>
            </a:ext>
          </a:extLst>
        </p:spPr>
      </p:pic>
      <p:pic>
        <p:nvPicPr>
          <p:cNvPr id="14350" name="Picture 14" descr="https://static.telefoonabonnement.nl/keuzehulp/wp-content/uploads/ios.png"/>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1579742" y="1373957"/>
            <a:ext cx="1261060" cy="12610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071408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hart 4"/>
          <p:cNvGraphicFramePr/>
          <p:nvPr>
            <p:extLst>
              <p:ext uri="{D42A27DB-BD31-4B8C-83A1-F6EECF244321}">
                <p14:modId xmlns:p14="http://schemas.microsoft.com/office/powerpoint/2010/main" val="3706890710"/>
              </p:ext>
            </p:extLst>
          </p:nvPr>
        </p:nvGraphicFramePr>
        <p:xfrm>
          <a:off x="228600" y="138545"/>
          <a:ext cx="8728364" cy="486294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56626489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sp>
        <p:nvSpPr>
          <p:cNvPr id="130" name="Shape 130"/>
          <p:cNvSpPr txBox="1">
            <a:spLocks noGrp="1"/>
          </p:cNvSpPr>
          <p:nvPr>
            <p:ph type="title" idx="4294967295"/>
          </p:nvPr>
        </p:nvSpPr>
        <p:spPr>
          <a:xfrm>
            <a:off x="1188150" y="0"/>
            <a:ext cx="6767100" cy="1194900"/>
          </a:xfrm>
          <a:prstGeom prst="rect">
            <a:avLst/>
          </a:prstGeom>
        </p:spPr>
        <p:txBody>
          <a:bodyPr lIns="91425" tIns="91425" rIns="91425" bIns="91425" anchor="ctr" anchorCtr="0">
            <a:noAutofit/>
          </a:bodyPr>
          <a:lstStyle/>
          <a:p>
            <a:pPr lvl="0" rtl="0">
              <a:spcBef>
                <a:spcPts val="0"/>
              </a:spcBef>
              <a:buNone/>
            </a:pPr>
            <a:r>
              <a:rPr lang="en" sz="2000" dirty="0" smtClean="0">
                <a:solidFill>
                  <a:srgbClr val="FFFFFF"/>
                </a:solidFill>
                <a:latin typeface="Raleway"/>
                <a:ea typeface="Raleway"/>
                <a:cs typeface="Raleway"/>
                <a:sym typeface="Raleway"/>
              </a:rPr>
              <a:t>What’s Going On Here?</a:t>
            </a:r>
            <a:endParaRPr lang="en" sz="2000" dirty="0">
              <a:solidFill>
                <a:srgbClr val="FFFFFF"/>
              </a:solidFill>
              <a:latin typeface="Raleway"/>
              <a:ea typeface="Raleway"/>
              <a:cs typeface="Raleway"/>
              <a:sym typeface="Raleway"/>
            </a:endParaRPr>
          </a:p>
        </p:txBody>
      </p:sp>
      <p:sp>
        <p:nvSpPr>
          <p:cNvPr id="131" name="Shape 131"/>
          <p:cNvSpPr txBox="1">
            <a:spLocks noGrp="1"/>
          </p:cNvSpPr>
          <p:nvPr>
            <p:ph type="sldNum" idx="12"/>
          </p:nvPr>
        </p:nvSpPr>
        <p:spPr>
          <a:xfrm>
            <a:off x="1188150" y="3948600"/>
            <a:ext cx="6767100" cy="1194900"/>
          </a:xfrm>
          <a:prstGeom prst="rect">
            <a:avLst/>
          </a:prstGeom>
        </p:spPr>
        <p:txBody>
          <a:bodyPr lIns="91425" tIns="91425" rIns="91425" bIns="91425" anchor="ctr" anchorCtr="0">
            <a:noAutofit/>
          </a:bodyPr>
          <a:lstStyle/>
          <a:p>
            <a:pPr lvl="0">
              <a:spcBef>
                <a:spcPts val="0"/>
              </a:spcBef>
              <a:buNone/>
            </a:pPr>
            <a:fld id="{00000000-1234-1234-1234-123412341234}" type="slidenum">
              <a:rPr lang="en"/>
              <a:t>25</a:t>
            </a:fld>
            <a:endParaRPr lang="en"/>
          </a:p>
        </p:txBody>
      </p:sp>
      <p:pic>
        <p:nvPicPr>
          <p:cNvPr id="6146" name="Picture 2" descr="http://i0.kym-cdn.com/photos/images/original/001/256/183/9d5.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20662" y="1320712"/>
            <a:ext cx="2502075" cy="25020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097670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130"/>
          <p:cNvSpPr txBox="1">
            <a:spLocks/>
          </p:cNvSpPr>
          <p:nvPr/>
        </p:nvSpPr>
        <p:spPr>
          <a:xfrm>
            <a:off x="1188150" y="0"/>
            <a:ext cx="6767100" cy="1194900"/>
          </a:xfrm>
          <a:prstGeom prst="rect">
            <a:avLst/>
          </a:prstGeom>
          <a:noFill/>
          <a:ln>
            <a:noFill/>
          </a:ln>
        </p:spPr>
        <p:txBody>
          <a:bodyPr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1D1D1B"/>
              </a:buClr>
              <a:buFont typeface="Montserrat"/>
              <a:buNone/>
              <a:defRPr sz="1400" b="1" i="0" u="none" strike="noStrike" cap="none">
                <a:solidFill>
                  <a:srgbClr val="1D1D1B"/>
                </a:solidFill>
                <a:latin typeface="Montserrat"/>
                <a:ea typeface="Montserrat"/>
                <a:cs typeface="Montserrat"/>
                <a:sym typeface="Montserrat"/>
              </a:defRPr>
            </a:lvl1pPr>
            <a:lvl2pPr lvl="1" algn="ctr">
              <a:spcBef>
                <a:spcPts val="0"/>
              </a:spcBef>
              <a:buClr>
                <a:srgbClr val="1D1D1B"/>
              </a:buClr>
              <a:buFont typeface="Montserrat"/>
              <a:buNone/>
              <a:defRPr b="1">
                <a:solidFill>
                  <a:srgbClr val="1D1D1B"/>
                </a:solidFill>
                <a:latin typeface="Montserrat"/>
                <a:ea typeface="Montserrat"/>
                <a:cs typeface="Montserrat"/>
                <a:sym typeface="Montserrat"/>
              </a:defRPr>
            </a:lvl2pPr>
            <a:lvl3pPr lvl="2" algn="ctr">
              <a:spcBef>
                <a:spcPts val="0"/>
              </a:spcBef>
              <a:buClr>
                <a:srgbClr val="1D1D1B"/>
              </a:buClr>
              <a:buFont typeface="Montserrat"/>
              <a:buNone/>
              <a:defRPr b="1">
                <a:solidFill>
                  <a:srgbClr val="1D1D1B"/>
                </a:solidFill>
                <a:latin typeface="Montserrat"/>
                <a:ea typeface="Montserrat"/>
                <a:cs typeface="Montserrat"/>
                <a:sym typeface="Montserrat"/>
              </a:defRPr>
            </a:lvl3pPr>
            <a:lvl4pPr lvl="3" algn="ctr">
              <a:spcBef>
                <a:spcPts val="0"/>
              </a:spcBef>
              <a:buClr>
                <a:srgbClr val="1D1D1B"/>
              </a:buClr>
              <a:buFont typeface="Montserrat"/>
              <a:buNone/>
              <a:defRPr b="1">
                <a:solidFill>
                  <a:srgbClr val="1D1D1B"/>
                </a:solidFill>
                <a:latin typeface="Montserrat"/>
                <a:ea typeface="Montserrat"/>
                <a:cs typeface="Montserrat"/>
                <a:sym typeface="Montserrat"/>
              </a:defRPr>
            </a:lvl4pPr>
            <a:lvl5pPr lvl="4" algn="ctr">
              <a:spcBef>
                <a:spcPts val="0"/>
              </a:spcBef>
              <a:buClr>
                <a:srgbClr val="1D1D1B"/>
              </a:buClr>
              <a:buFont typeface="Montserrat"/>
              <a:buNone/>
              <a:defRPr b="1">
                <a:solidFill>
                  <a:srgbClr val="1D1D1B"/>
                </a:solidFill>
                <a:latin typeface="Montserrat"/>
                <a:ea typeface="Montserrat"/>
                <a:cs typeface="Montserrat"/>
                <a:sym typeface="Montserrat"/>
              </a:defRPr>
            </a:lvl5pPr>
            <a:lvl6pPr lvl="5" algn="ctr">
              <a:spcBef>
                <a:spcPts val="0"/>
              </a:spcBef>
              <a:buClr>
                <a:srgbClr val="1D1D1B"/>
              </a:buClr>
              <a:buFont typeface="Montserrat"/>
              <a:buNone/>
              <a:defRPr b="1">
                <a:solidFill>
                  <a:srgbClr val="1D1D1B"/>
                </a:solidFill>
                <a:latin typeface="Montserrat"/>
                <a:ea typeface="Montserrat"/>
                <a:cs typeface="Montserrat"/>
                <a:sym typeface="Montserrat"/>
              </a:defRPr>
            </a:lvl6pPr>
            <a:lvl7pPr lvl="6" algn="ctr">
              <a:spcBef>
                <a:spcPts val="0"/>
              </a:spcBef>
              <a:buClr>
                <a:srgbClr val="1D1D1B"/>
              </a:buClr>
              <a:buFont typeface="Montserrat"/>
              <a:buNone/>
              <a:defRPr b="1">
                <a:solidFill>
                  <a:srgbClr val="1D1D1B"/>
                </a:solidFill>
                <a:latin typeface="Montserrat"/>
                <a:ea typeface="Montserrat"/>
                <a:cs typeface="Montserrat"/>
                <a:sym typeface="Montserrat"/>
              </a:defRPr>
            </a:lvl7pPr>
            <a:lvl8pPr lvl="7" algn="ctr">
              <a:spcBef>
                <a:spcPts val="0"/>
              </a:spcBef>
              <a:buClr>
                <a:srgbClr val="1D1D1B"/>
              </a:buClr>
              <a:buFont typeface="Montserrat"/>
              <a:buNone/>
              <a:defRPr b="1">
                <a:solidFill>
                  <a:srgbClr val="1D1D1B"/>
                </a:solidFill>
                <a:latin typeface="Montserrat"/>
                <a:ea typeface="Montserrat"/>
                <a:cs typeface="Montserrat"/>
                <a:sym typeface="Montserrat"/>
              </a:defRPr>
            </a:lvl8pPr>
            <a:lvl9pPr lvl="8" algn="ctr">
              <a:spcBef>
                <a:spcPts val="0"/>
              </a:spcBef>
              <a:buClr>
                <a:srgbClr val="1D1D1B"/>
              </a:buClr>
              <a:buFont typeface="Montserrat"/>
              <a:buNone/>
              <a:defRPr b="1">
                <a:solidFill>
                  <a:srgbClr val="1D1D1B"/>
                </a:solidFill>
                <a:latin typeface="Montserrat"/>
                <a:ea typeface="Montserrat"/>
                <a:cs typeface="Montserrat"/>
                <a:sym typeface="Montserrat"/>
              </a:defRPr>
            </a:lvl9pPr>
          </a:lstStyle>
          <a:p>
            <a:r>
              <a:rPr lang="en" sz="2000" dirty="0" smtClean="0">
                <a:solidFill>
                  <a:schemeClr val="tx1"/>
                </a:solidFill>
                <a:latin typeface="Raleway"/>
                <a:ea typeface="Raleway"/>
                <a:cs typeface="Raleway"/>
                <a:sym typeface="Raleway"/>
              </a:rPr>
              <a:t>Hardware &amp; Software Dependencies</a:t>
            </a:r>
            <a:endParaRPr lang="en" sz="2000" dirty="0">
              <a:solidFill>
                <a:schemeClr val="tx1"/>
              </a:solidFill>
              <a:latin typeface="Raleway"/>
              <a:ea typeface="Raleway"/>
              <a:cs typeface="Raleway"/>
              <a:sym typeface="Raleway"/>
            </a:endParaRPr>
          </a:p>
        </p:txBody>
      </p:sp>
      <p:pic>
        <p:nvPicPr>
          <p:cNvPr id="3" name="Shape 85"/>
          <p:cNvPicPr preferRelativeResize="0"/>
          <p:nvPr/>
        </p:nvPicPr>
        <p:blipFill>
          <a:blip r:embed="rId3">
            <a:extLst>
              <a:ext uri="{28A0092B-C50C-407E-A947-70E740481C1C}">
                <a14:useLocalDpi xmlns:a14="http://schemas.microsoft.com/office/drawing/2010/main" val="0"/>
              </a:ext>
            </a:extLst>
          </a:blip>
          <a:stretch>
            <a:fillRect/>
          </a:stretch>
        </p:blipFill>
        <p:spPr>
          <a:xfrm>
            <a:off x="370611" y="867524"/>
            <a:ext cx="3905360" cy="4158385"/>
          </a:xfrm>
          <a:prstGeom prst="rect">
            <a:avLst/>
          </a:prstGeom>
          <a:noFill/>
          <a:ln>
            <a:noFill/>
          </a:ln>
        </p:spPr>
      </p:pic>
      <p:pic>
        <p:nvPicPr>
          <p:cNvPr id="4" name="Shape 85"/>
          <p:cNvPicPr preferRelativeResize="0"/>
          <p:nvPr/>
        </p:nvPicPr>
        <p:blipFill>
          <a:blip r:embed="rId4">
            <a:extLst>
              <a:ext uri="{28A0092B-C50C-407E-A947-70E740481C1C}">
                <a14:useLocalDpi xmlns:a14="http://schemas.microsoft.com/office/drawing/2010/main" val="0"/>
              </a:ext>
            </a:extLst>
          </a:blip>
          <a:stretch>
            <a:fillRect/>
          </a:stretch>
        </p:blipFill>
        <p:spPr>
          <a:xfrm>
            <a:off x="5073433" y="1429206"/>
            <a:ext cx="3899528" cy="3035022"/>
          </a:xfrm>
          <a:prstGeom prst="rect">
            <a:avLst/>
          </a:prstGeom>
          <a:noFill/>
          <a:ln>
            <a:noFill/>
          </a:ln>
        </p:spPr>
      </p:pic>
    </p:spTree>
    <p:extLst>
      <p:ext uri="{BB962C8B-B14F-4D97-AF65-F5344CB8AC3E}">
        <p14:creationId xmlns:p14="http://schemas.microsoft.com/office/powerpoint/2010/main" val="312731184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hart 4"/>
          <p:cNvGraphicFramePr/>
          <p:nvPr>
            <p:extLst>
              <p:ext uri="{D42A27DB-BD31-4B8C-83A1-F6EECF244321}">
                <p14:modId xmlns:p14="http://schemas.microsoft.com/office/powerpoint/2010/main" val="3291008595"/>
              </p:ext>
            </p:extLst>
          </p:nvPr>
        </p:nvGraphicFramePr>
        <p:xfrm>
          <a:off x="103909" y="110835"/>
          <a:ext cx="8873836" cy="4925291"/>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16274502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84"/>
        <p:cNvGrpSpPr/>
        <p:nvPr/>
      </p:nvGrpSpPr>
      <p:grpSpPr>
        <a:xfrm>
          <a:off x="0" y="0"/>
          <a:ext cx="0" cy="0"/>
          <a:chOff x="0" y="0"/>
          <a:chExt cx="0" cy="0"/>
        </a:xfrm>
      </p:grpSpPr>
      <p:sp>
        <p:nvSpPr>
          <p:cNvPr id="86" name="Shape 86"/>
          <p:cNvSpPr txBox="1">
            <a:spLocks noGrp="1"/>
          </p:cNvSpPr>
          <p:nvPr>
            <p:ph type="title"/>
          </p:nvPr>
        </p:nvSpPr>
        <p:spPr>
          <a:xfrm>
            <a:off x="5283650" y="205975"/>
            <a:ext cx="3148800" cy="857400"/>
          </a:xfrm>
          <a:prstGeom prst="rect">
            <a:avLst/>
          </a:prstGeom>
        </p:spPr>
        <p:txBody>
          <a:bodyPr lIns="91425" tIns="91425" rIns="91425" bIns="91425" anchor="b" anchorCtr="0">
            <a:noAutofit/>
          </a:bodyPr>
          <a:lstStyle/>
          <a:p>
            <a:pPr lvl="0">
              <a:spcBef>
                <a:spcPts val="0"/>
              </a:spcBef>
              <a:buNone/>
            </a:pPr>
            <a:r>
              <a:rPr lang="en" sz="2000" dirty="0" smtClean="0"/>
              <a:t>Hardware Selection</a:t>
            </a:r>
            <a:endParaRPr lang="en" sz="2000" dirty="0"/>
          </a:p>
        </p:txBody>
      </p:sp>
      <p:sp>
        <p:nvSpPr>
          <p:cNvPr id="87" name="Shape 87"/>
          <p:cNvSpPr txBox="1">
            <a:spLocks noGrp="1"/>
          </p:cNvSpPr>
          <p:nvPr>
            <p:ph type="body" idx="1"/>
          </p:nvPr>
        </p:nvSpPr>
        <p:spPr>
          <a:xfrm>
            <a:off x="5001600" y="1425025"/>
            <a:ext cx="3712800" cy="3329100"/>
          </a:xfrm>
          <a:prstGeom prst="rect">
            <a:avLst/>
          </a:prstGeom>
        </p:spPr>
        <p:txBody>
          <a:bodyPr lIns="91425" tIns="91425" rIns="91425" bIns="91425" anchor="t" anchorCtr="0">
            <a:noAutofit/>
          </a:bodyPr>
          <a:lstStyle/>
          <a:p>
            <a:pPr marL="457200" lvl="0" indent="-228600" rtl="0">
              <a:spcBef>
                <a:spcPts val="0"/>
              </a:spcBef>
            </a:pPr>
            <a:r>
              <a:rPr lang="en" sz="1800" b="1" dirty="0" smtClean="0"/>
              <a:t>Selected 78 Popular Embedded ‘</a:t>
            </a:r>
            <a:r>
              <a:rPr lang="en" sz="1800" b="1" i="1" dirty="0" smtClean="0"/>
              <a:t>Core Families</a:t>
            </a:r>
            <a:r>
              <a:rPr lang="en" sz="1800" b="1" dirty="0" smtClean="0"/>
              <a:t>’</a:t>
            </a:r>
            <a:br>
              <a:rPr lang="en" sz="1800" b="1" dirty="0" smtClean="0"/>
            </a:br>
            <a:r>
              <a:rPr lang="en" sz="1800" dirty="0" smtClean="0"/>
              <a:t/>
            </a:r>
            <a:br>
              <a:rPr lang="en" sz="1800" dirty="0" smtClean="0"/>
            </a:br>
            <a:endParaRPr lang="en" sz="1800" dirty="0" smtClean="0"/>
          </a:p>
          <a:p>
            <a:pPr marL="457200" lvl="0" indent="-228600" rtl="0">
              <a:spcBef>
                <a:spcPts val="0"/>
              </a:spcBef>
            </a:pPr>
            <a:r>
              <a:rPr lang="en" sz="1800" b="1" dirty="0" smtClean="0"/>
              <a:t>Evaluated for Hardware Dependency Support</a:t>
            </a:r>
            <a:endParaRPr lang="en" sz="1800" b="1" dirty="0"/>
          </a:p>
          <a:p>
            <a:pPr lvl="0" rtl="0">
              <a:spcBef>
                <a:spcPts val="0"/>
              </a:spcBef>
              <a:buNone/>
            </a:pPr>
            <a:endParaRPr sz="1800" dirty="0"/>
          </a:p>
        </p:txBody>
      </p:sp>
      <p:pic>
        <p:nvPicPr>
          <p:cNvPr id="44" name="Picture 12" descr="NXP Semiconductor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9016" y="1074014"/>
            <a:ext cx="1252391" cy="450862"/>
          </a:xfrm>
          <a:prstGeom prst="rect">
            <a:avLst/>
          </a:prstGeom>
          <a:noFill/>
          <a:extLst>
            <a:ext uri="{909E8E84-426E-40DD-AFC4-6F175D3DCCD1}">
              <a14:hiddenFill xmlns:a14="http://schemas.microsoft.com/office/drawing/2010/main">
                <a:solidFill>
                  <a:srgbClr val="FFFFFF"/>
                </a:solidFill>
              </a14:hiddenFill>
            </a:ext>
          </a:extLst>
        </p:spPr>
      </p:pic>
      <p:pic>
        <p:nvPicPr>
          <p:cNvPr id="16386" name="Picture 2" descr="https://3c1703fe8d.site.internapcdn.net/newman/gfx/news/hires/2014/armlogo.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575" y="205975"/>
            <a:ext cx="1475872" cy="487990"/>
          </a:xfrm>
          <a:prstGeom prst="rect">
            <a:avLst/>
          </a:prstGeom>
          <a:noFill/>
          <a:extLst>
            <a:ext uri="{909E8E84-426E-40DD-AFC4-6F175D3DCCD1}">
              <a14:hiddenFill xmlns:a14="http://schemas.microsoft.com/office/drawing/2010/main">
                <a:solidFill>
                  <a:srgbClr val="FFFFFF"/>
                </a:solidFill>
              </a14:hiddenFill>
            </a:ext>
          </a:extLst>
        </p:spPr>
      </p:pic>
      <p:pic>
        <p:nvPicPr>
          <p:cNvPr id="16390" name="Picture 6" descr="https://www.ndmssystems.in/wp-content/uploads/2015/06/avr.png"/>
          <p:cNvPicPr>
            <a:picLocks noChangeAspect="1" noChangeArrowheads="1"/>
          </p:cNvPicPr>
          <p:nvPr/>
        </p:nvPicPr>
        <p:blipFill rotWithShape="1">
          <a:blip r:embed="rId5">
            <a:extLst>
              <a:ext uri="{28A0092B-C50C-407E-A947-70E740481C1C}">
                <a14:useLocalDpi xmlns:a14="http://schemas.microsoft.com/office/drawing/2010/main" val="0"/>
              </a:ext>
            </a:extLst>
          </a:blip>
          <a:srcRect l="5370" t="29554" r="6503" b="25692"/>
          <a:stretch/>
        </p:blipFill>
        <p:spPr bwMode="auto">
          <a:xfrm>
            <a:off x="2414122" y="747553"/>
            <a:ext cx="1381494" cy="701575"/>
          </a:xfrm>
          <a:prstGeom prst="rect">
            <a:avLst/>
          </a:prstGeom>
          <a:noFill/>
          <a:extLst>
            <a:ext uri="{909E8E84-426E-40DD-AFC4-6F175D3DCCD1}">
              <a14:hiddenFill xmlns:a14="http://schemas.microsoft.com/office/drawing/2010/main">
                <a:solidFill>
                  <a:srgbClr val="FFFFFF"/>
                </a:solidFill>
              </a14:hiddenFill>
            </a:ext>
          </a:extLst>
        </p:spPr>
      </p:pic>
      <p:pic>
        <p:nvPicPr>
          <p:cNvPr id="16392" name="Picture 8" descr="https://upload.wikimedia.org/wikipedia/commons/thumb/e/e7/MIPS_Technologies_logo.svg/2000px-MIPS_Technologies_logo.svg.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50857" y="142095"/>
            <a:ext cx="2092995" cy="499179"/>
          </a:xfrm>
          <a:prstGeom prst="rect">
            <a:avLst/>
          </a:prstGeom>
          <a:noFill/>
          <a:extLst>
            <a:ext uri="{909E8E84-426E-40DD-AFC4-6F175D3DCCD1}">
              <a14:hiddenFill xmlns:a14="http://schemas.microsoft.com/office/drawing/2010/main">
                <a:solidFill>
                  <a:srgbClr val="FFFFFF"/>
                </a:solidFill>
              </a14:hiddenFill>
            </a:ext>
          </a:extLst>
        </p:spPr>
      </p:pic>
      <p:pic>
        <p:nvPicPr>
          <p:cNvPr id="16394" name="Picture 10" descr="https://upload.wikimedia.org/wikipedia/en/thumb/d/de/Infineon.svg/1200px-Infineon.svg.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50855" y="1787254"/>
            <a:ext cx="1516119" cy="668356"/>
          </a:xfrm>
          <a:prstGeom prst="rect">
            <a:avLst/>
          </a:prstGeom>
          <a:noFill/>
          <a:extLst>
            <a:ext uri="{909E8E84-426E-40DD-AFC4-6F175D3DCCD1}">
              <a14:hiddenFill xmlns:a14="http://schemas.microsoft.com/office/drawing/2010/main">
                <a:solidFill>
                  <a:srgbClr val="FFFFFF"/>
                </a:solidFill>
              </a14:hiddenFill>
            </a:ext>
          </a:extLst>
        </p:spPr>
      </p:pic>
      <p:pic>
        <p:nvPicPr>
          <p:cNvPr id="16396" name="Picture 12" descr="https://pbs.twimg.com/profile_images/936263062/ti_2c_pos_rgbSQ_400x400.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358890" y="472937"/>
            <a:ext cx="1047355" cy="1047355"/>
          </a:xfrm>
          <a:prstGeom prst="rect">
            <a:avLst/>
          </a:prstGeom>
          <a:noFill/>
          <a:extLst>
            <a:ext uri="{909E8E84-426E-40DD-AFC4-6F175D3DCCD1}">
              <a14:hiddenFill xmlns:a14="http://schemas.microsoft.com/office/drawing/2010/main">
                <a:solidFill>
                  <a:srgbClr val="FFFFFF"/>
                </a:solidFill>
              </a14:hiddenFill>
            </a:ext>
          </a:extLst>
        </p:spPr>
      </p:pic>
      <p:pic>
        <p:nvPicPr>
          <p:cNvPr id="16398" name="Picture 14" descr="https://upload.wikimedia.org/wikipedia/commons/thumb/2/2b/Renesas_Electronics_logo.svg/2000px-Renesas_Electronics_logo.svg.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53360" y="2889618"/>
            <a:ext cx="2243266" cy="374625"/>
          </a:xfrm>
          <a:prstGeom prst="rect">
            <a:avLst/>
          </a:prstGeom>
          <a:noFill/>
          <a:extLst>
            <a:ext uri="{909E8E84-426E-40DD-AFC4-6F175D3DCCD1}">
              <a14:hiddenFill xmlns:a14="http://schemas.microsoft.com/office/drawing/2010/main">
                <a:solidFill>
                  <a:srgbClr val="FFFFFF"/>
                </a:solidFill>
              </a14:hiddenFill>
            </a:ext>
          </a:extLst>
        </p:spPr>
      </p:pic>
      <p:pic>
        <p:nvPicPr>
          <p:cNvPr id="16400" name="Picture 16" descr="https://upload.wikimedia.org/wikipedia/commons/thumb/c/c9/Intel-logo.svg/2000px-Intel-logo.svg.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203083" y="4165507"/>
            <a:ext cx="1240769" cy="823250"/>
          </a:xfrm>
          <a:prstGeom prst="rect">
            <a:avLst/>
          </a:prstGeom>
          <a:noFill/>
          <a:extLst>
            <a:ext uri="{909E8E84-426E-40DD-AFC4-6F175D3DCCD1}">
              <a14:hiddenFill xmlns:a14="http://schemas.microsoft.com/office/drawing/2010/main">
                <a:solidFill>
                  <a:srgbClr val="FFFFFF"/>
                </a:solidFill>
              </a14:hiddenFill>
            </a:ext>
          </a:extLst>
        </p:spPr>
      </p:pic>
      <p:pic>
        <p:nvPicPr>
          <p:cNvPr id="16402" name="Picture 18" descr="https://www.christopherprice.net/wp-content/uploads/2012/05/powerpc-logo.pn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49016" y="3450895"/>
            <a:ext cx="1525977" cy="382852"/>
          </a:xfrm>
          <a:prstGeom prst="rect">
            <a:avLst/>
          </a:prstGeom>
          <a:noFill/>
          <a:extLst>
            <a:ext uri="{909E8E84-426E-40DD-AFC4-6F175D3DCCD1}">
              <a14:hiddenFill xmlns:a14="http://schemas.microsoft.com/office/drawing/2010/main">
                <a:solidFill>
                  <a:srgbClr val="FFFFFF"/>
                </a:solidFill>
              </a14:hiddenFill>
            </a:ext>
          </a:extLst>
        </p:spPr>
      </p:pic>
      <p:pic>
        <p:nvPicPr>
          <p:cNvPr id="16406" name="Picture 22" descr="https://seeklogo.com/images/M/motorola-logo-F2CD9AF5B7-seeklogo.com.pn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104869" y="2567195"/>
            <a:ext cx="1303702" cy="877827"/>
          </a:xfrm>
          <a:prstGeom prst="rect">
            <a:avLst/>
          </a:prstGeom>
          <a:noFill/>
          <a:extLst>
            <a:ext uri="{909E8E84-426E-40DD-AFC4-6F175D3DCCD1}">
              <a14:hiddenFill xmlns:a14="http://schemas.microsoft.com/office/drawing/2010/main">
                <a:solidFill>
                  <a:srgbClr val="FFFFFF"/>
                </a:solidFill>
              </a14:hiddenFill>
            </a:ext>
          </a:extLst>
        </p:spPr>
      </p:pic>
      <p:pic>
        <p:nvPicPr>
          <p:cNvPr id="16414" name="Picture 30" descr="http://www.josuepimentel.com/wp-content/uploads/2017/01/MicrochipTechnology_Logo-1.pn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5587" y="1949998"/>
            <a:ext cx="1496260" cy="778411"/>
          </a:xfrm>
          <a:prstGeom prst="rect">
            <a:avLst/>
          </a:prstGeom>
          <a:noFill/>
          <a:extLst>
            <a:ext uri="{909E8E84-426E-40DD-AFC4-6F175D3DCCD1}">
              <a14:hiddenFill xmlns:a14="http://schemas.microsoft.com/office/drawing/2010/main">
                <a:solidFill>
                  <a:srgbClr val="FFFFFF"/>
                </a:solidFill>
              </a14:hiddenFill>
            </a:ext>
          </a:extLst>
        </p:spPr>
      </p:pic>
      <p:pic>
        <p:nvPicPr>
          <p:cNvPr id="16416" name="Picture 32" descr="https://upload.wikimedia.org/wikipedia/en/thumb/e/e5/STMicroelectronics.svg/640px-STMicroelectronics.svg.pn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391943" y="1665120"/>
            <a:ext cx="997284" cy="637327"/>
          </a:xfrm>
          <a:prstGeom prst="rect">
            <a:avLst/>
          </a:prstGeom>
          <a:noFill/>
          <a:extLst>
            <a:ext uri="{909E8E84-426E-40DD-AFC4-6F175D3DCCD1}">
              <a14:hiddenFill xmlns:a14="http://schemas.microsoft.com/office/drawing/2010/main">
                <a:solidFill>
                  <a:srgbClr val="FFFFFF"/>
                </a:solidFill>
              </a14:hiddenFill>
            </a:ext>
          </a:extLst>
        </p:spPr>
      </p:pic>
      <p:pic>
        <p:nvPicPr>
          <p:cNvPr id="16418" name="Picture 34" descr="https://upload.wikimedia.org/wikipedia/commons/thumb/2/2b/Atmel_logo_svg.svg/2000px-Atmel_logo_svg.svg.pn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61104" y="4320910"/>
            <a:ext cx="2074666" cy="512443"/>
          </a:xfrm>
          <a:prstGeom prst="rect">
            <a:avLst/>
          </a:prstGeom>
          <a:noFill/>
          <a:extLst>
            <a:ext uri="{909E8E84-426E-40DD-AFC4-6F175D3DCCD1}">
              <a14:hiddenFill xmlns:a14="http://schemas.microsoft.com/office/drawing/2010/main">
                <a:solidFill>
                  <a:srgbClr val="FFFFFF"/>
                </a:solidFill>
              </a14:hiddenFill>
            </a:ext>
          </a:extLst>
        </p:spPr>
      </p:pic>
      <p:pic>
        <p:nvPicPr>
          <p:cNvPr id="16420" name="Picture 36" descr="http://www.sweboston.org/uploads/2/6/1/5/26157528/analogdevices_orig.png"/>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783811" y="3627987"/>
            <a:ext cx="1743198" cy="481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559398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hart 5"/>
          <p:cNvGraphicFramePr/>
          <p:nvPr>
            <p:extLst>
              <p:ext uri="{D42A27DB-BD31-4B8C-83A1-F6EECF244321}">
                <p14:modId xmlns:p14="http://schemas.microsoft.com/office/powerpoint/2010/main" val="3817458323"/>
              </p:ext>
            </p:extLst>
          </p:nvPr>
        </p:nvGraphicFramePr>
        <p:xfrm>
          <a:off x="145473" y="103909"/>
          <a:ext cx="8846127" cy="491836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83559355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pic>
        <p:nvPicPr>
          <p:cNvPr id="198" name="Shape 198"/>
          <p:cNvPicPr preferRelativeResize="0"/>
          <p:nvPr/>
        </p:nvPicPr>
        <p:blipFill>
          <a:blip r:embed="rId3">
            <a:extLst>
              <a:ext uri="{28A0092B-C50C-407E-A947-70E740481C1C}">
                <a14:useLocalDpi xmlns:a14="http://schemas.microsoft.com/office/drawing/2010/main" val="0"/>
              </a:ext>
            </a:extLst>
          </a:blip>
          <a:stretch>
            <a:fillRect/>
          </a:stretch>
        </p:blipFill>
        <p:spPr>
          <a:xfrm>
            <a:off x="0" y="1047811"/>
            <a:ext cx="4572000" cy="3048000"/>
          </a:xfrm>
          <a:prstGeom prst="rect">
            <a:avLst/>
          </a:prstGeom>
          <a:noFill/>
          <a:ln>
            <a:noFill/>
          </a:ln>
        </p:spPr>
      </p:pic>
      <p:sp>
        <p:nvSpPr>
          <p:cNvPr id="199" name="Shape 199"/>
          <p:cNvSpPr txBox="1">
            <a:spLocks noGrp="1"/>
          </p:cNvSpPr>
          <p:nvPr>
            <p:ph type="title"/>
          </p:nvPr>
        </p:nvSpPr>
        <p:spPr>
          <a:xfrm>
            <a:off x="5283650" y="205975"/>
            <a:ext cx="3148800" cy="857400"/>
          </a:xfrm>
          <a:prstGeom prst="rect">
            <a:avLst/>
          </a:prstGeom>
        </p:spPr>
        <p:txBody>
          <a:bodyPr lIns="91425" tIns="91425" rIns="91425" bIns="91425" anchor="b" anchorCtr="0">
            <a:noAutofit/>
          </a:bodyPr>
          <a:lstStyle/>
          <a:p>
            <a:pPr lvl="0" rtl="0">
              <a:spcBef>
                <a:spcPts val="0"/>
              </a:spcBef>
              <a:buNone/>
            </a:pPr>
            <a:r>
              <a:rPr lang="en" dirty="0" smtClean="0"/>
              <a:t>ROADMAP</a:t>
            </a:r>
            <a:endParaRPr lang="en" dirty="0"/>
          </a:p>
        </p:txBody>
      </p:sp>
      <p:cxnSp>
        <p:nvCxnSpPr>
          <p:cNvPr id="201" name="Shape 201"/>
          <p:cNvCxnSpPr/>
          <p:nvPr/>
        </p:nvCxnSpPr>
        <p:spPr>
          <a:xfrm>
            <a:off x="6858050" y="4894342"/>
            <a:ext cx="0" cy="249280"/>
          </a:xfrm>
          <a:prstGeom prst="straightConnector1">
            <a:avLst/>
          </a:prstGeom>
          <a:noFill/>
          <a:ln w="19050" cap="flat" cmpd="sng">
            <a:solidFill>
              <a:srgbClr val="1D1D1B"/>
            </a:solidFill>
            <a:prstDash val="solid"/>
            <a:round/>
            <a:headEnd type="diamond" w="lg" len="lg"/>
            <a:tailEnd type="none" w="lg" len="lg"/>
          </a:ln>
        </p:spPr>
      </p:cxnSp>
      <p:cxnSp>
        <p:nvCxnSpPr>
          <p:cNvPr id="203" name="Shape 203"/>
          <p:cNvCxnSpPr>
            <a:stCxn id="204" idx="2"/>
            <a:endCxn id="202" idx="0"/>
          </p:cNvCxnSpPr>
          <p:nvPr/>
        </p:nvCxnSpPr>
        <p:spPr>
          <a:xfrm>
            <a:off x="6858050" y="3336133"/>
            <a:ext cx="0" cy="405304"/>
          </a:xfrm>
          <a:prstGeom prst="straightConnector1">
            <a:avLst/>
          </a:prstGeom>
          <a:noFill/>
          <a:ln w="19050" cap="flat" cmpd="sng">
            <a:solidFill>
              <a:srgbClr val="1D1D1B"/>
            </a:solidFill>
            <a:prstDash val="solid"/>
            <a:round/>
            <a:headEnd type="diamond" w="lg" len="lg"/>
            <a:tailEnd type="diamond" w="lg" len="lg"/>
          </a:ln>
        </p:spPr>
      </p:cxnSp>
      <p:sp>
        <p:nvSpPr>
          <p:cNvPr id="205" name="Shape 205"/>
          <p:cNvSpPr txBox="1"/>
          <p:nvPr/>
        </p:nvSpPr>
        <p:spPr>
          <a:xfrm>
            <a:off x="5722100" y="2150802"/>
            <a:ext cx="2271900" cy="373800"/>
          </a:xfrm>
          <a:prstGeom prst="rect">
            <a:avLst/>
          </a:prstGeom>
          <a:noFill/>
          <a:ln>
            <a:noFill/>
          </a:ln>
        </p:spPr>
        <p:txBody>
          <a:bodyPr lIns="91425" tIns="91425" rIns="91425" bIns="91425" anchor="ctr" anchorCtr="0">
            <a:noAutofit/>
          </a:bodyPr>
          <a:lstStyle/>
          <a:p>
            <a:pPr lvl="0" algn="ctr" rtl="0">
              <a:spcBef>
                <a:spcPts val="0"/>
              </a:spcBef>
              <a:buNone/>
            </a:pPr>
            <a:r>
              <a:rPr lang="en" dirty="0" smtClean="0">
                <a:solidFill>
                  <a:srgbClr val="576574"/>
                </a:solidFill>
                <a:latin typeface="Raleway"/>
                <a:ea typeface="Raleway"/>
                <a:cs typeface="Raleway"/>
                <a:sym typeface="Raleway"/>
              </a:rPr>
              <a:t>Quantitative Analysis</a:t>
            </a:r>
            <a:endParaRPr lang="en" dirty="0">
              <a:solidFill>
                <a:srgbClr val="576574"/>
              </a:solidFill>
              <a:latin typeface="Raleway"/>
              <a:ea typeface="Raleway"/>
              <a:cs typeface="Raleway"/>
              <a:sym typeface="Raleway"/>
            </a:endParaRPr>
          </a:p>
        </p:txBody>
      </p:sp>
      <p:sp>
        <p:nvSpPr>
          <p:cNvPr id="202" name="Shape 202"/>
          <p:cNvSpPr txBox="1"/>
          <p:nvPr/>
        </p:nvSpPr>
        <p:spPr>
          <a:xfrm>
            <a:off x="5538491" y="3741437"/>
            <a:ext cx="2639118" cy="373800"/>
          </a:xfrm>
          <a:prstGeom prst="rect">
            <a:avLst/>
          </a:prstGeom>
          <a:noFill/>
          <a:ln>
            <a:noFill/>
          </a:ln>
        </p:spPr>
        <p:txBody>
          <a:bodyPr lIns="91425" tIns="91425" rIns="91425" bIns="91425" anchor="ctr" anchorCtr="0">
            <a:noAutofit/>
          </a:bodyPr>
          <a:lstStyle/>
          <a:p>
            <a:pPr lvl="0" algn="ctr" rtl="0">
              <a:spcBef>
                <a:spcPts val="0"/>
              </a:spcBef>
              <a:buNone/>
            </a:pPr>
            <a:r>
              <a:rPr lang="en" dirty="0" smtClean="0">
                <a:solidFill>
                  <a:srgbClr val="576574"/>
                </a:solidFill>
                <a:latin typeface="Raleway"/>
                <a:ea typeface="Raleway"/>
                <a:cs typeface="Raleway"/>
                <a:sym typeface="Raleway"/>
              </a:rPr>
              <a:t>Embedded Mitigation Criteria</a:t>
            </a:r>
            <a:endParaRPr lang="en" dirty="0">
              <a:solidFill>
                <a:srgbClr val="576574"/>
              </a:solidFill>
              <a:latin typeface="Raleway"/>
              <a:ea typeface="Raleway"/>
              <a:cs typeface="Raleway"/>
              <a:sym typeface="Raleway"/>
            </a:endParaRPr>
          </a:p>
        </p:txBody>
      </p:sp>
      <p:sp>
        <p:nvSpPr>
          <p:cNvPr id="204" name="Shape 204"/>
          <p:cNvSpPr txBox="1"/>
          <p:nvPr/>
        </p:nvSpPr>
        <p:spPr>
          <a:xfrm>
            <a:off x="5642400" y="2962334"/>
            <a:ext cx="2431300" cy="373799"/>
          </a:xfrm>
          <a:prstGeom prst="rect">
            <a:avLst/>
          </a:prstGeom>
          <a:noFill/>
          <a:ln>
            <a:noFill/>
          </a:ln>
        </p:spPr>
        <p:txBody>
          <a:bodyPr lIns="91425" tIns="91425" rIns="91425" bIns="91425" anchor="ctr" anchorCtr="0">
            <a:noAutofit/>
          </a:bodyPr>
          <a:lstStyle/>
          <a:p>
            <a:pPr lvl="0" algn="ctr" rtl="0">
              <a:spcBef>
                <a:spcPts val="0"/>
              </a:spcBef>
              <a:buNone/>
            </a:pPr>
            <a:r>
              <a:rPr lang="en" dirty="0" smtClean="0">
                <a:solidFill>
                  <a:srgbClr val="576574"/>
                </a:solidFill>
                <a:latin typeface="Raleway"/>
                <a:ea typeface="Raleway"/>
                <a:cs typeface="Raleway"/>
                <a:sym typeface="Raleway"/>
              </a:rPr>
              <a:t>RTOS Mitigation Examples</a:t>
            </a:r>
            <a:endParaRPr lang="en" dirty="0">
              <a:solidFill>
                <a:srgbClr val="576574"/>
              </a:solidFill>
              <a:latin typeface="Raleway"/>
              <a:ea typeface="Raleway"/>
              <a:cs typeface="Raleway"/>
              <a:sym typeface="Raleway"/>
            </a:endParaRPr>
          </a:p>
        </p:txBody>
      </p:sp>
      <p:cxnSp>
        <p:nvCxnSpPr>
          <p:cNvPr id="206" name="Shape 206"/>
          <p:cNvCxnSpPr>
            <a:stCxn id="205" idx="2"/>
            <a:endCxn id="204" idx="0"/>
          </p:cNvCxnSpPr>
          <p:nvPr/>
        </p:nvCxnSpPr>
        <p:spPr>
          <a:xfrm>
            <a:off x="6858050" y="2524602"/>
            <a:ext cx="0" cy="437732"/>
          </a:xfrm>
          <a:prstGeom prst="straightConnector1">
            <a:avLst/>
          </a:prstGeom>
          <a:noFill/>
          <a:ln w="19050" cap="flat" cmpd="sng">
            <a:solidFill>
              <a:srgbClr val="1D1D1B"/>
            </a:solidFill>
            <a:prstDash val="solid"/>
            <a:round/>
            <a:headEnd type="diamond" w="lg" len="lg"/>
            <a:tailEnd type="diamond" w="lg" len="lg"/>
          </a:ln>
        </p:spPr>
      </p:cxnSp>
      <p:cxnSp>
        <p:nvCxnSpPr>
          <p:cNvPr id="207" name="Shape 207"/>
          <p:cNvCxnSpPr>
            <a:stCxn id="22" idx="0"/>
          </p:cNvCxnSpPr>
          <p:nvPr/>
        </p:nvCxnSpPr>
        <p:spPr>
          <a:xfrm flipV="1">
            <a:off x="6858050" y="1066813"/>
            <a:ext cx="0" cy="312249"/>
          </a:xfrm>
          <a:prstGeom prst="straightConnector1">
            <a:avLst/>
          </a:prstGeom>
          <a:noFill/>
          <a:ln w="19050" cap="flat" cmpd="sng">
            <a:solidFill>
              <a:srgbClr val="1D1D1B"/>
            </a:solidFill>
            <a:prstDash val="solid"/>
            <a:round/>
            <a:headEnd type="diamond" w="lg" len="lg"/>
            <a:tailEnd type="none" w="lg" len="lg"/>
          </a:ln>
        </p:spPr>
      </p:cxnSp>
      <p:sp>
        <p:nvSpPr>
          <p:cNvPr id="15" name="Shape 202"/>
          <p:cNvSpPr txBox="1"/>
          <p:nvPr/>
        </p:nvSpPr>
        <p:spPr>
          <a:xfrm>
            <a:off x="5722100" y="4520542"/>
            <a:ext cx="2271900" cy="373800"/>
          </a:xfrm>
          <a:prstGeom prst="rect">
            <a:avLst/>
          </a:prstGeom>
          <a:noFill/>
          <a:ln>
            <a:noFill/>
          </a:ln>
        </p:spPr>
        <p:txBody>
          <a:bodyPr lIns="91425" tIns="91425" rIns="91425" bIns="91425" anchor="ctr" anchorCtr="0">
            <a:noAutofit/>
          </a:bodyPr>
          <a:lstStyle/>
          <a:p>
            <a:pPr lvl="0" algn="ctr"/>
            <a:r>
              <a:rPr lang="el-GR" dirty="0">
                <a:solidFill>
                  <a:srgbClr val="576574"/>
                </a:solidFill>
                <a:latin typeface="Raleway"/>
                <a:ea typeface="Raleway"/>
                <a:cs typeface="Raleway"/>
                <a:sym typeface="Raleway"/>
              </a:rPr>
              <a:t>μ</a:t>
            </a:r>
            <a:r>
              <a:rPr lang="en-US" dirty="0">
                <a:solidFill>
                  <a:srgbClr val="576574"/>
                </a:solidFill>
                <a:latin typeface="Raleway"/>
                <a:ea typeface="Raleway"/>
                <a:cs typeface="Raleway"/>
                <a:sym typeface="Raleway"/>
              </a:rPr>
              <a:t>Armor</a:t>
            </a:r>
            <a:endParaRPr lang="en" dirty="0">
              <a:solidFill>
                <a:srgbClr val="576574"/>
              </a:solidFill>
              <a:latin typeface="Raleway"/>
              <a:ea typeface="Raleway"/>
              <a:cs typeface="Raleway"/>
              <a:sym typeface="Raleway"/>
            </a:endParaRPr>
          </a:p>
        </p:txBody>
      </p:sp>
      <p:sp>
        <p:nvSpPr>
          <p:cNvPr id="22" name="Shape 202"/>
          <p:cNvSpPr txBox="1"/>
          <p:nvPr/>
        </p:nvSpPr>
        <p:spPr>
          <a:xfrm>
            <a:off x="5722100" y="1379062"/>
            <a:ext cx="2271900" cy="373800"/>
          </a:xfrm>
          <a:prstGeom prst="rect">
            <a:avLst/>
          </a:prstGeom>
          <a:noFill/>
          <a:ln>
            <a:noFill/>
          </a:ln>
        </p:spPr>
        <p:txBody>
          <a:bodyPr lIns="91425" tIns="91425" rIns="91425" bIns="91425" anchor="ctr" anchorCtr="0">
            <a:noAutofit/>
          </a:bodyPr>
          <a:lstStyle/>
          <a:p>
            <a:pPr lvl="0" algn="ctr" rtl="0">
              <a:spcBef>
                <a:spcPts val="0"/>
              </a:spcBef>
              <a:buNone/>
            </a:pPr>
            <a:r>
              <a:rPr lang="en" dirty="0" smtClean="0">
                <a:solidFill>
                  <a:srgbClr val="576574"/>
                </a:solidFill>
                <a:latin typeface="Raleway"/>
                <a:ea typeface="Raleway"/>
                <a:cs typeface="Raleway"/>
                <a:sym typeface="Raleway"/>
              </a:rPr>
              <a:t>Background</a:t>
            </a:r>
            <a:endParaRPr lang="en" dirty="0">
              <a:solidFill>
                <a:srgbClr val="576574"/>
              </a:solidFill>
              <a:latin typeface="Raleway"/>
              <a:ea typeface="Raleway"/>
              <a:cs typeface="Raleway"/>
              <a:sym typeface="Raleway"/>
            </a:endParaRPr>
          </a:p>
        </p:txBody>
      </p:sp>
      <p:cxnSp>
        <p:nvCxnSpPr>
          <p:cNvPr id="12" name="Straight Connector 11"/>
          <p:cNvCxnSpPr>
            <a:endCxn id="15" idx="0"/>
          </p:cNvCxnSpPr>
          <p:nvPr/>
        </p:nvCxnSpPr>
        <p:spPr>
          <a:xfrm>
            <a:off x="6858050" y="4204855"/>
            <a:ext cx="0" cy="315687"/>
          </a:xfrm>
          <a:prstGeom prst="line">
            <a:avLst/>
          </a:prstGeom>
          <a:ln w="19050">
            <a:headEnd type="diamond" w="lg" len="lg"/>
            <a:tailEnd type="diamond" w="lg" len="lg"/>
          </a:ln>
        </p:spPr>
        <p:style>
          <a:lnRef idx="2">
            <a:schemeClr val="dk1"/>
          </a:lnRef>
          <a:fillRef idx="0">
            <a:schemeClr val="dk1"/>
          </a:fillRef>
          <a:effectRef idx="1">
            <a:schemeClr val="dk1"/>
          </a:effectRef>
          <a:fontRef idx="minor">
            <a:schemeClr val="tx1"/>
          </a:fontRef>
        </p:style>
      </p:cxnSp>
      <p:cxnSp>
        <p:nvCxnSpPr>
          <p:cNvPr id="20" name="Straight Connector 19"/>
          <p:cNvCxnSpPr>
            <a:endCxn id="205" idx="0"/>
          </p:cNvCxnSpPr>
          <p:nvPr/>
        </p:nvCxnSpPr>
        <p:spPr>
          <a:xfrm>
            <a:off x="6858050" y="1814945"/>
            <a:ext cx="0" cy="335857"/>
          </a:xfrm>
          <a:prstGeom prst="line">
            <a:avLst/>
          </a:prstGeom>
          <a:ln w="19050">
            <a:headEnd type="diamond" w="lg" len="lg"/>
            <a:tailEnd type="diamond" w="lg" len="lg"/>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243145634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72"/>
        <p:cNvGrpSpPr/>
        <p:nvPr/>
      </p:nvGrpSpPr>
      <p:grpSpPr>
        <a:xfrm>
          <a:off x="0" y="0"/>
          <a:ext cx="0" cy="0"/>
          <a:chOff x="0" y="0"/>
          <a:chExt cx="0" cy="0"/>
        </a:xfrm>
      </p:grpSpPr>
      <p:sp>
        <p:nvSpPr>
          <p:cNvPr id="73" name="Shape 73"/>
          <p:cNvSpPr txBox="1">
            <a:spLocks noGrp="1"/>
          </p:cNvSpPr>
          <p:nvPr>
            <p:ph type="ctrTitle"/>
          </p:nvPr>
        </p:nvSpPr>
        <p:spPr>
          <a:xfrm>
            <a:off x="925200" y="925200"/>
            <a:ext cx="7293300" cy="3293100"/>
          </a:xfrm>
          <a:prstGeom prst="rect">
            <a:avLst/>
          </a:prstGeom>
        </p:spPr>
        <p:txBody>
          <a:bodyPr lIns="91425" tIns="91425" rIns="91425" bIns="91425" anchor="ctr" anchorCtr="0">
            <a:noAutofit/>
          </a:bodyPr>
          <a:lstStyle/>
          <a:p>
            <a:pPr lvl="0" rtl="0">
              <a:spcBef>
                <a:spcPts val="0"/>
              </a:spcBef>
              <a:buNone/>
            </a:pPr>
            <a:r>
              <a:rPr lang="en" sz="2800" dirty="0" smtClean="0"/>
              <a:t>Embedded Mitigation Challenges</a:t>
            </a:r>
            <a:endParaRPr lang="en" sz="2800" dirty="0"/>
          </a:p>
        </p:txBody>
      </p:sp>
    </p:spTree>
    <p:extLst>
      <p:ext uri="{BB962C8B-B14F-4D97-AF65-F5344CB8AC3E}">
        <p14:creationId xmlns:p14="http://schemas.microsoft.com/office/powerpoint/2010/main" val="282699127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84"/>
        <p:cNvGrpSpPr/>
        <p:nvPr/>
      </p:nvGrpSpPr>
      <p:grpSpPr>
        <a:xfrm>
          <a:off x="0" y="0"/>
          <a:ext cx="0" cy="0"/>
          <a:chOff x="0" y="0"/>
          <a:chExt cx="0" cy="0"/>
        </a:xfrm>
      </p:grpSpPr>
      <p:pic>
        <p:nvPicPr>
          <p:cNvPr id="85" name="Shape 85"/>
          <p:cNvPicPr preferRelativeResize="0"/>
          <p:nvPr/>
        </p:nvPicPr>
        <p:blipFill>
          <a:blip r:embed="rId3">
            <a:extLst>
              <a:ext uri="{28A0092B-C50C-407E-A947-70E740481C1C}">
                <a14:useLocalDpi xmlns:a14="http://schemas.microsoft.com/office/drawing/2010/main" val="0"/>
              </a:ext>
            </a:extLst>
          </a:blip>
          <a:stretch>
            <a:fillRect/>
          </a:stretch>
        </p:blipFill>
        <p:spPr>
          <a:xfrm>
            <a:off x="0" y="1047750"/>
            <a:ext cx="4572000" cy="3048000"/>
          </a:xfrm>
          <a:prstGeom prst="rect">
            <a:avLst/>
          </a:prstGeom>
          <a:noFill/>
          <a:ln>
            <a:noFill/>
          </a:ln>
        </p:spPr>
      </p:pic>
      <p:sp>
        <p:nvSpPr>
          <p:cNvPr id="86" name="Shape 86"/>
          <p:cNvSpPr txBox="1">
            <a:spLocks noGrp="1"/>
          </p:cNvSpPr>
          <p:nvPr>
            <p:ph type="title"/>
          </p:nvPr>
        </p:nvSpPr>
        <p:spPr>
          <a:xfrm>
            <a:off x="5283650" y="205975"/>
            <a:ext cx="3148800" cy="857400"/>
          </a:xfrm>
          <a:prstGeom prst="rect">
            <a:avLst/>
          </a:prstGeom>
        </p:spPr>
        <p:txBody>
          <a:bodyPr lIns="91425" tIns="91425" rIns="91425" bIns="91425" anchor="b" anchorCtr="0">
            <a:noAutofit/>
          </a:bodyPr>
          <a:lstStyle/>
          <a:p>
            <a:pPr lvl="0">
              <a:spcBef>
                <a:spcPts val="0"/>
              </a:spcBef>
              <a:buNone/>
            </a:pPr>
            <a:r>
              <a:rPr lang="en" sz="2000" dirty="0" smtClean="0"/>
              <a:t>Resource &amp; System Constraints</a:t>
            </a:r>
            <a:endParaRPr lang="en" sz="2000" dirty="0"/>
          </a:p>
        </p:txBody>
      </p:sp>
      <p:sp>
        <p:nvSpPr>
          <p:cNvPr id="87" name="Shape 87"/>
          <p:cNvSpPr txBox="1">
            <a:spLocks noGrp="1"/>
          </p:cNvSpPr>
          <p:nvPr>
            <p:ph type="body" idx="1"/>
          </p:nvPr>
        </p:nvSpPr>
        <p:spPr>
          <a:xfrm>
            <a:off x="5001600" y="1425025"/>
            <a:ext cx="3712800" cy="1332030"/>
          </a:xfrm>
          <a:prstGeom prst="rect">
            <a:avLst/>
          </a:prstGeom>
        </p:spPr>
        <p:txBody>
          <a:bodyPr lIns="91425" tIns="91425" rIns="91425" bIns="91425" anchor="t" anchorCtr="0">
            <a:noAutofit/>
          </a:bodyPr>
          <a:lstStyle/>
          <a:p>
            <a:pPr marL="457200" indent="-228600"/>
            <a:r>
              <a:rPr lang="en-US" sz="1600" b="1" dirty="0" smtClean="0"/>
              <a:t>Limited Resources</a:t>
            </a:r>
            <a:r>
              <a:rPr lang="en-US" sz="1600" dirty="0" smtClean="0"/>
              <a:t/>
            </a:r>
            <a:br>
              <a:rPr lang="en-US" sz="1600" dirty="0" smtClean="0"/>
            </a:br>
            <a:r>
              <a:rPr lang="en-US" sz="1600" dirty="0" smtClean="0"/>
              <a:t>Overhead </a:t>
            </a:r>
            <a:r>
              <a:rPr lang="en-US" sz="1600" dirty="0" err="1"/>
              <a:t>i</a:t>
            </a:r>
            <a:r>
              <a:rPr lang="en" sz="1600" dirty="0" smtClean="0"/>
              <a:t>nfluences adoption likelihood</a:t>
            </a:r>
          </a:p>
          <a:p>
            <a:pPr marL="457200" lvl="0" indent="-228600" rtl="0">
              <a:spcBef>
                <a:spcPts val="0"/>
              </a:spcBef>
            </a:pPr>
            <a:endParaRPr lang="en" sz="1600" b="1" dirty="0"/>
          </a:p>
          <a:p>
            <a:pPr marL="457200" indent="-228600"/>
            <a:r>
              <a:rPr lang="en-US" sz="1600" b="1" dirty="0" smtClean="0"/>
              <a:t>Availability Requirements</a:t>
            </a:r>
            <a:r>
              <a:rPr lang="en-US" sz="1600" dirty="0"/>
              <a:t/>
            </a:r>
            <a:br>
              <a:rPr lang="en-US" sz="1600" dirty="0"/>
            </a:br>
            <a:r>
              <a:rPr lang="en-US" sz="1600" dirty="0" smtClean="0"/>
              <a:t>Guarantee high system uptime</a:t>
            </a:r>
            <a:endParaRPr lang="en-US" sz="1600" dirty="0"/>
          </a:p>
          <a:p>
            <a:pPr marL="457200" indent="-228600"/>
            <a:endParaRPr lang="en-US" sz="1600" dirty="0"/>
          </a:p>
          <a:p>
            <a:pPr marL="457200" indent="-228600"/>
            <a:r>
              <a:rPr lang="en-US" sz="1600" b="1" dirty="0"/>
              <a:t>Real-Time Conflicts</a:t>
            </a:r>
            <a:br>
              <a:rPr lang="en-US" sz="1600" b="1" dirty="0"/>
            </a:br>
            <a:r>
              <a:rPr lang="en-US" sz="1600" dirty="0"/>
              <a:t>Issues with </a:t>
            </a:r>
            <a:r>
              <a:rPr lang="en-US" sz="1600" dirty="0" err="1"/>
              <a:t>eg</a:t>
            </a:r>
            <a:r>
              <a:rPr lang="en-US" sz="1600" dirty="0"/>
              <a:t>. virtual memory caching, page faults, etc.</a:t>
            </a:r>
            <a:endParaRPr lang="en-US" sz="1600" u="sng" dirty="0"/>
          </a:p>
          <a:p>
            <a:pPr marL="457200" lvl="0" indent="-228600" rtl="0">
              <a:spcBef>
                <a:spcPts val="0"/>
              </a:spcBef>
            </a:pPr>
            <a:endParaRPr sz="1600" b="1" dirty="0"/>
          </a:p>
        </p:txBody>
      </p:sp>
    </p:spTree>
    <p:extLst>
      <p:ext uri="{BB962C8B-B14F-4D97-AF65-F5344CB8AC3E}">
        <p14:creationId xmlns:p14="http://schemas.microsoft.com/office/powerpoint/2010/main" val="136792858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84"/>
        <p:cNvGrpSpPr/>
        <p:nvPr/>
      </p:nvGrpSpPr>
      <p:grpSpPr>
        <a:xfrm>
          <a:off x="0" y="0"/>
          <a:ext cx="0" cy="0"/>
          <a:chOff x="0" y="0"/>
          <a:chExt cx="0" cy="0"/>
        </a:xfrm>
      </p:grpSpPr>
      <p:pic>
        <p:nvPicPr>
          <p:cNvPr id="85" name="Shape 85"/>
          <p:cNvPicPr preferRelativeResize="0"/>
          <p:nvPr/>
        </p:nvPicPr>
        <p:blipFill>
          <a:blip r:embed="rId3">
            <a:extLst>
              <a:ext uri="{28A0092B-C50C-407E-A947-70E740481C1C}">
                <a14:useLocalDpi xmlns:a14="http://schemas.microsoft.com/office/drawing/2010/main" val="0"/>
              </a:ext>
            </a:extLst>
          </a:blip>
          <a:stretch>
            <a:fillRect/>
          </a:stretch>
        </p:blipFill>
        <p:spPr>
          <a:xfrm>
            <a:off x="0" y="1286315"/>
            <a:ext cx="4572000" cy="2570870"/>
          </a:xfrm>
          <a:prstGeom prst="rect">
            <a:avLst/>
          </a:prstGeom>
          <a:noFill/>
          <a:ln>
            <a:noFill/>
          </a:ln>
        </p:spPr>
      </p:pic>
      <p:sp>
        <p:nvSpPr>
          <p:cNvPr id="86" name="Shape 86"/>
          <p:cNvSpPr txBox="1">
            <a:spLocks noGrp="1"/>
          </p:cNvSpPr>
          <p:nvPr>
            <p:ph type="title"/>
          </p:nvPr>
        </p:nvSpPr>
        <p:spPr>
          <a:xfrm>
            <a:off x="5283650" y="205975"/>
            <a:ext cx="3148800" cy="857400"/>
          </a:xfrm>
          <a:prstGeom prst="rect">
            <a:avLst/>
          </a:prstGeom>
        </p:spPr>
        <p:txBody>
          <a:bodyPr lIns="91425" tIns="91425" rIns="91425" bIns="91425" anchor="b" anchorCtr="0">
            <a:noAutofit/>
          </a:bodyPr>
          <a:lstStyle/>
          <a:p>
            <a:pPr lvl="0">
              <a:spcBef>
                <a:spcPts val="0"/>
              </a:spcBef>
              <a:buNone/>
            </a:pPr>
            <a:r>
              <a:rPr lang="en" sz="2000" dirty="0" smtClean="0"/>
              <a:t>Advanced Processor Features</a:t>
            </a:r>
            <a:endParaRPr lang="en" sz="2000" dirty="0"/>
          </a:p>
        </p:txBody>
      </p:sp>
      <p:sp>
        <p:nvSpPr>
          <p:cNvPr id="87" name="Shape 87"/>
          <p:cNvSpPr txBox="1">
            <a:spLocks noGrp="1"/>
          </p:cNvSpPr>
          <p:nvPr>
            <p:ph type="body" idx="1"/>
          </p:nvPr>
        </p:nvSpPr>
        <p:spPr>
          <a:xfrm>
            <a:off x="5001599" y="1425025"/>
            <a:ext cx="3899945" cy="3329100"/>
          </a:xfrm>
          <a:prstGeom prst="rect">
            <a:avLst/>
          </a:prstGeom>
        </p:spPr>
        <p:txBody>
          <a:bodyPr lIns="91425" tIns="91425" rIns="91425" bIns="91425" anchor="t" anchorCtr="0">
            <a:noAutofit/>
          </a:bodyPr>
          <a:lstStyle/>
          <a:p>
            <a:pPr marL="457200" lvl="0" indent="-228600"/>
            <a:r>
              <a:rPr lang="en" sz="1600" b="1" dirty="0" smtClean="0"/>
              <a:t>Modern mitigations increasingly</a:t>
            </a:r>
            <a:br>
              <a:rPr lang="en" sz="1600" b="1" dirty="0" smtClean="0"/>
            </a:br>
            <a:r>
              <a:rPr lang="en" sz="1600" b="1" dirty="0" smtClean="0"/>
              <a:t>use advanced </a:t>
            </a:r>
            <a:r>
              <a:rPr lang="en" sz="1600" b="1" dirty="0"/>
              <a:t>p</a:t>
            </a:r>
            <a:r>
              <a:rPr lang="en" sz="1600" b="1" dirty="0" smtClean="0"/>
              <a:t>rocessor </a:t>
            </a:r>
            <a:r>
              <a:rPr lang="en" sz="1600" b="1" dirty="0"/>
              <a:t>f</a:t>
            </a:r>
            <a:r>
              <a:rPr lang="en" sz="1600" b="1" dirty="0" smtClean="0"/>
              <a:t>eatures</a:t>
            </a:r>
            <a:r>
              <a:rPr lang="en" sz="1600" dirty="0" smtClean="0"/>
              <a:t/>
            </a:r>
            <a:br>
              <a:rPr lang="en" sz="1600" dirty="0" smtClean="0"/>
            </a:br>
            <a:r>
              <a:rPr lang="en" sz="1600" dirty="0" smtClean="0"/>
              <a:t>eg. SGX, MPX, CET, LBR, PMU</a:t>
            </a:r>
          </a:p>
          <a:p>
            <a:pPr marL="457200" lvl="0" indent="-228600"/>
            <a:endParaRPr lang="en" sz="1600" dirty="0"/>
          </a:p>
          <a:p>
            <a:pPr marL="457200" lvl="0" indent="-228600"/>
            <a:r>
              <a:rPr lang="en" sz="1600" b="1" dirty="0" smtClean="0"/>
              <a:t>Only for modern high-end CPUs</a:t>
            </a:r>
          </a:p>
          <a:p>
            <a:pPr marL="457200" lvl="0" indent="-228600" rtl="0">
              <a:spcBef>
                <a:spcPts val="0"/>
              </a:spcBef>
            </a:pPr>
            <a:endParaRPr lang="en" sz="1600" dirty="0"/>
          </a:p>
          <a:p>
            <a:pPr marL="457200" lvl="0" indent="-228600" rtl="0">
              <a:spcBef>
                <a:spcPts val="0"/>
              </a:spcBef>
            </a:pPr>
            <a:r>
              <a:rPr lang="en" sz="1600" b="1" dirty="0" smtClean="0"/>
              <a:t>Embedded HW diversity -&gt;</a:t>
            </a:r>
            <a:br>
              <a:rPr lang="en" sz="1600" b="1" dirty="0" smtClean="0"/>
            </a:br>
            <a:r>
              <a:rPr lang="en" sz="1600" b="1" dirty="0" smtClean="0"/>
              <a:t>OS cannot assume support</a:t>
            </a:r>
            <a:r>
              <a:rPr lang="en" sz="1600" dirty="0" smtClean="0"/>
              <a:t/>
            </a:r>
            <a:br>
              <a:rPr lang="en" sz="1600" dirty="0" smtClean="0"/>
            </a:br>
            <a:endParaRPr sz="1600" dirty="0"/>
          </a:p>
        </p:txBody>
      </p:sp>
    </p:spTree>
    <p:extLst>
      <p:ext uri="{BB962C8B-B14F-4D97-AF65-F5344CB8AC3E}">
        <p14:creationId xmlns:p14="http://schemas.microsoft.com/office/powerpoint/2010/main" val="210883917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84"/>
        <p:cNvGrpSpPr/>
        <p:nvPr/>
      </p:nvGrpSpPr>
      <p:grpSpPr>
        <a:xfrm>
          <a:off x="0" y="0"/>
          <a:ext cx="0" cy="0"/>
          <a:chOff x="0" y="0"/>
          <a:chExt cx="0" cy="0"/>
        </a:xfrm>
      </p:grpSpPr>
      <p:pic>
        <p:nvPicPr>
          <p:cNvPr id="85" name="Shape 85"/>
          <p:cNvPicPr preferRelativeResize="0"/>
          <p:nvPr/>
        </p:nvPicPr>
        <p:blipFill>
          <a:blip r:embed="rId3">
            <a:extLst>
              <a:ext uri="{28A0092B-C50C-407E-A947-70E740481C1C}">
                <a14:useLocalDpi xmlns:a14="http://schemas.microsoft.com/office/drawing/2010/main" val="0"/>
              </a:ext>
            </a:extLst>
          </a:blip>
          <a:stretch>
            <a:fillRect/>
          </a:stretch>
        </p:blipFill>
        <p:spPr>
          <a:xfrm>
            <a:off x="0" y="1047750"/>
            <a:ext cx="4572000" cy="3048000"/>
          </a:xfrm>
          <a:prstGeom prst="rect">
            <a:avLst/>
          </a:prstGeom>
          <a:noFill/>
          <a:ln>
            <a:noFill/>
          </a:ln>
        </p:spPr>
      </p:pic>
      <p:sp>
        <p:nvSpPr>
          <p:cNvPr id="86" name="Shape 86"/>
          <p:cNvSpPr txBox="1">
            <a:spLocks noGrp="1"/>
          </p:cNvSpPr>
          <p:nvPr>
            <p:ph type="title"/>
          </p:nvPr>
        </p:nvSpPr>
        <p:spPr>
          <a:xfrm>
            <a:off x="5283650" y="205975"/>
            <a:ext cx="3148800" cy="857400"/>
          </a:xfrm>
          <a:prstGeom prst="rect">
            <a:avLst/>
          </a:prstGeom>
        </p:spPr>
        <p:txBody>
          <a:bodyPr lIns="91425" tIns="91425" rIns="91425" bIns="91425" anchor="b" anchorCtr="0">
            <a:noAutofit/>
          </a:bodyPr>
          <a:lstStyle/>
          <a:p>
            <a:pPr lvl="0">
              <a:spcBef>
                <a:spcPts val="0"/>
              </a:spcBef>
              <a:buNone/>
            </a:pPr>
            <a:r>
              <a:rPr lang="en" sz="2000" dirty="0" smtClean="0"/>
              <a:t>Embedded</a:t>
            </a:r>
            <a:br>
              <a:rPr lang="en" sz="2000" dirty="0" smtClean="0"/>
            </a:br>
            <a:r>
              <a:rPr lang="en" sz="2000" dirty="0" smtClean="0"/>
              <a:t>Random Number Generators</a:t>
            </a:r>
            <a:endParaRPr lang="en" sz="2000" dirty="0"/>
          </a:p>
        </p:txBody>
      </p:sp>
      <p:sp>
        <p:nvSpPr>
          <p:cNvPr id="87" name="Shape 87"/>
          <p:cNvSpPr txBox="1">
            <a:spLocks noGrp="1"/>
          </p:cNvSpPr>
          <p:nvPr>
            <p:ph type="body" idx="1"/>
          </p:nvPr>
        </p:nvSpPr>
        <p:spPr>
          <a:xfrm>
            <a:off x="5001600" y="1425025"/>
            <a:ext cx="3712800" cy="3329100"/>
          </a:xfrm>
          <a:prstGeom prst="rect">
            <a:avLst/>
          </a:prstGeom>
        </p:spPr>
        <p:txBody>
          <a:bodyPr lIns="91425" tIns="91425" rIns="91425" bIns="91425" anchor="t" anchorCtr="0">
            <a:noAutofit/>
          </a:bodyPr>
          <a:lstStyle/>
          <a:p>
            <a:pPr marL="457200" lvl="0" indent="-228600" rtl="0">
              <a:spcBef>
                <a:spcPts val="0"/>
              </a:spcBef>
            </a:pPr>
            <a:r>
              <a:rPr lang="en" sz="1600" b="1" dirty="0" smtClean="0"/>
              <a:t>Secure Randomness is OS Service!</a:t>
            </a:r>
            <a:br>
              <a:rPr lang="en" sz="1600" b="1" dirty="0" smtClean="0"/>
            </a:br>
            <a:endParaRPr lang="en" sz="1600" dirty="0" smtClean="0"/>
          </a:p>
          <a:p>
            <a:pPr marL="457200" lvl="0" indent="-228600" rtl="0">
              <a:spcBef>
                <a:spcPts val="0"/>
              </a:spcBef>
            </a:pPr>
            <a:r>
              <a:rPr lang="en" sz="1600" b="1" dirty="0" smtClean="0"/>
              <a:t>Hardware Diversity -&gt; Little Entropy Source Omnipresence</a:t>
            </a:r>
            <a:r>
              <a:rPr lang="en" sz="1600" dirty="0" smtClean="0"/>
              <a:t/>
            </a:r>
            <a:br>
              <a:rPr lang="en" sz="1600" dirty="0" smtClean="0"/>
            </a:br>
            <a:endParaRPr lang="en" sz="1600" dirty="0" smtClean="0"/>
          </a:p>
          <a:p>
            <a:pPr marL="457200" lvl="0" indent="-228600" rtl="0">
              <a:spcBef>
                <a:spcPts val="0"/>
              </a:spcBef>
            </a:pPr>
            <a:r>
              <a:rPr lang="en" sz="1600" b="1" dirty="0" smtClean="0"/>
              <a:t>Low Entropy Environment</a:t>
            </a:r>
            <a:r>
              <a:rPr lang="en" sz="1600" dirty="0" smtClean="0"/>
              <a:t/>
            </a:r>
            <a:br>
              <a:rPr lang="en" sz="1600" dirty="0" smtClean="0"/>
            </a:br>
            <a:r>
              <a:rPr lang="en" sz="1600" dirty="0" smtClean="0"/>
              <a:t>- Little / predictable activity</a:t>
            </a:r>
            <a:br>
              <a:rPr lang="en" sz="1600" dirty="0" smtClean="0"/>
            </a:br>
            <a:r>
              <a:rPr lang="en" sz="1600" dirty="0" smtClean="0"/>
              <a:t>- “</a:t>
            </a:r>
            <a:r>
              <a:rPr lang="en" sz="1600" i="1" dirty="0" smtClean="0"/>
              <a:t>Boot-time Entropy Hole</a:t>
            </a:r>
            <a:r>
              <a:rPr lang="en" sz="1600" dirty="0" smtClean="0"/>
              <a:t>”</a:t>
            </a:r>
            <a:br>
              <a:rPr lang="en" sz="1600" dirty="0" smtClean="0"/>
            </a:br>
            <a:r>
              <a:rPr lang="en" sz="1600" dirty="0" smtClean="0"/>
              <a:t>- Can’t wait for entropy too long..</a:t>
            </a:r>
            <a:br>
              <a:rPr lang="en" sz="1600" dirty="0" smtClean="0"/>
            </a:br>
            <a:endParaRPr lang="en" sz="1600" u="sng" dirty="0" smtClean="0"/>
          </a:p>
          <a:p>
            <a:pPr marL="457200" lvl="0" indent="-228600" rtl="0">
              <a:spcBef>
                <a:spcPts val="0"/>
              </a:spcBef>
            </a:pPr>
            <a:r>
              <a:rPr lang="en" sz="1600" b="1" u="sng" dirty="0" smtClean="0"/>
              <a:t>Result</a:t>
            </a:r>
            <a:r>
              <a:rPr lang="en" sz="1600" b="1" dirty="0" smtClean="0"/>
              <a:t>: not-so-random NGs, bad workarounds*</a:t>
            </a:r>
            <a:endParaRPr sz="1600" b="1" dirty="0"/>
          </a:p>
        </p:txBody>
      </p:sp>
      <p:sp>
        <p:nvSpPr>
          <p:cNvPr id="5" name="Shape 60"/>
          <p:cNvSpPr txBox="1"/>
          <p:nvPr/>
        </p:nvSpPr>
        <p:spPr>
          <a:xfrm>
            <a:off x="164822" y="4754125"/>
            <a:ext cx="2518418" cy="288930"/>
          </a:xfrm>
          <a:prstGeom prst="rect">
            <a:avLst/>
          </a:prstGeom>
          <a:noFill/>
          <a:ln>
            <a:noFill/>
          </a:ln>
        </p:spPr>
        <p:txBody>
          <a:bodyPr lIns="91425" tIns="91425" rIns="91425" bIns="91425" anchor="t" anchorCtr="0">
            <a:noAutofit/>
          </a:bodyPr>
          <a:lstStyle/>
          <a:p>
            <a:pPr lvl="0">
              <a:lnSpc>
                <a:spcPct val="115000"/>
              </a:lnSpc>
              <a:spcBef>
                <a:spcPts val="600"/>
              </a:spcBef>
              <a:buClr>
                <a:schemeClr val="dk1"/>
              </a:buClr>
              <a:buSzPct val="122222"/>
            </a:pPr>
            <a:r>
              <a:rPr lang="en" sz="900" i="1" dirty="0" smtClean="0">
                <a:solidFill>
                  <a:schemeClr val="bg1"/>
                </a:solidFill>
                <a:latin typeface="Raleway"/>
                <a:ea typeface="Raleway"/>
                <a:cs typeface="Raleway"/>
                <a:sym typeface="Raleway"/>
              </a:rPr>
              <a:t>* Wheel of Fortune – Jos Wetzels, 33C3, 2016</a:t>
            </a:r>
            <a:endParaRPr lang="en" sz="900" i="1" dirty="0">
              <a:solidFill>
                <a:schemeClr val="bg1"/>
              </a:solidFill>
              <a:latin typeface="Raleway"/>
              <a:ea typeface="Raleway"/>
              <a:cs typeface="Raleway"/>
              <a:sym typeface="Raleway"/>
            </a:endParaRPr>
          </a:p>
        </p:txBody>
      </p:sp>
    </p:spTree>
    <p:extLst>
      <p:ext uri="{BB962C8B-B14F-4D97-AF65-F5344CB8AC3E}">
        <p14:creationId xmlns:p14="http://schemas.microsoft.com/office/powerpoint/2010/main" val="32303756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1000" b="-11000"/>
          </a:stretch>
        </a:blipFill>
        <a:effectLst/>
      </p:bgPr>
    </p:bg>
    <p:spTree>
      <p:nvGrpSpPr>
        <p:cNvPr id="1" name="Shape 72"/>
        <p:cNvGrpSpPr/>
        <p:nvPr/>
      </p:nvGrpSpPr>
      <p:grpSpPr>
        <a:xfrm>
          <a:off x="0" y="0"/>
          <a:ext cx="0" cy="0"/>
          <a:chOff x="0" y="0"/>
          <a:chExt cx="0" cy="0"/>
        </a:xfrm>
      </p:grpSpPr>
      <p:sp>
        <p:nvSpPr>
          <p:cNvPr id="73" name="Shape 73"/>
          <p:cNvSpPr txBox="1">
            <a:spLocks noGrp="1"/>
          </p:cNvSpPr>
          <p:nvPr>
            <p:ph type="ctrTitle"/>
          </p:nvPr>
        </p:nvSpPr>
        <p:spPr>
          <a:xfrm>
            <a:off x="925200" y="925200"/>
            <a:ext cx="7293300" cy="3293100"/>
          </a:xfrm>
          <a:prstGeom prst="rect">
            <a:avLst/>
          </a:prstGeom>
        </p:spPr>
        <p:txBody>
          <a:bodyPr lIns="91425" tIns="91425" rIns="91425" bIns="91425" anchor="ctr" anchorCtr="0">
            <a:noAutofit/>
          </a:bodyPr>
          <a:lstStyle/>
          <a:p>
            <a:pPr lvl="0" rtl="0">
              <a:spcBef>
                <a:spcPts val="0"/>
              </a:spcBef>
              <a:buNone/>
            </a:pPr>
            <a:r>
              <a:rPr lang="en" sz="2800" dirty="0" smtClean="0"/>
              <a:t>RTOS Mitigation Examples</a:t>
            </a:r>
            <a:endParaRPr lang="en" sz="2800" dirty="0"/>
          </a:p>
        </p:txBody>
      </p:sp>
    </p:spTree>
    <p:extLst>
      <p:ext uri="{BB962C8B-B14F-4D97-AF65-F5344CB8AC3E}">
        <p14:creationId xmlns:p14="http://schemas.microsoft.com/office/powerpoint/2010/main" val="124997866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84"/>
        <p:cNvGrpSpPr/>
        <p:nvPr/>
      </p:nvGrpSpPr>
      <p:grpSpPr>
        <a:xfrm>
          <a:off x="0" y="0"/>
          <a:ext cx="0" cy="0"/>
          <a:chOff x="0" y="0"/>
          <a:chExt cx="0" cy="0"/>
        </a:xfrm>
      </p:grpSpPr>
      <p:pic>
        <p:nvPicPr>
          <p:cNvPr id="85" name="Shape 85"/>
          <p:cNvPicPr preferRelativeResize="0"/>
          <p:nvPr/>
        </p:nvPicPr>
        <p:blipFill>
          <a:blip r:embed="rId3">
            <a:extLst>
              <a:ext uri="{28A0092B-C50C-407E-A947-70E740481C1C}">
                <a14:useLocalDpi xmlns:a14="http://schemas.microsoft.com/office/drawing/2010/main" val="0"/>
              </a:ext>
            </a:extLst>
          </a:blip>
          <a:stretch>
            <a:fillRect/>
          </a:stretch>
        </p:blipFill>
        <p:spPr>
          <a:xfrm>
            <a:off x="0" y="0"/>
            <a:ext cx="4572000" cy="4340506"/>
          </a:xfrm>
          <a:prstGeom prst="rect">
            <a:avLst/>
          </a:prstGeom>
          <a:noFill/>
          <a:ln>
            <a:noFill/>
          </a:ln>
        </p:spPr>
      </p:pic>
      <p:sp>
        <p:nvSpPr>
          <p:cNvPr id="87" name="Shape 87"/>
          <p:cNvSpPr txBox="1">
            <a:spLocks noGrp="1"/>
          </p:cNvSpPr>
          <p:nvPr>
            <p:ph type="body" idx="1"/>
          </p:nvPr>
        </p:nvSpPr>
        <p:spPr>
          <a:xfrm>
            <a:off x="5001600" y="1425025"/>
            <a:ext cx="3712800" cy="3329100"/>
          </a:xfrm>
          <a:prstGeom prst="rect">
            <a:avLst/>
          </a:prstGeom>
        </p:spPr>
        <p:txBody>
          <a:bodyPr lIns="91425" tIns="91425" rIns="91425" bIns="91425" anchor="t" anchorCtr="0">
            <a:noAutofit/>
          </a:bodyPr>
          <a:lstStyle/>
          <a:p>
            <a:pPr marL="457200" lvl="0" indent="-228600" rtl="0">
              <a:spcBef>
                <a:spcPts val="0"/>
              </a:spcBef>
            </a:pPr>
            <a:r>
              <a:rPr lang="en" sz="1600" b="1" dirty="0" smtClean="0"/>
              <a:t>Library based RTOS</a:t>
            </a:r>
            <a:br>
              <a:rPr lang="en" sz="1600" b="1" dirty="0" smtClean="0"/>
            </a:br>
            <a:r>
              <a:rPr lang="en" sz="1600" dirty="0" smtClean="0"/>
              <a:t>Based on Wind River Rocket</a:t>
            </a:r>
          </a:p>
          <a:p>
            <a:pPr marL="457200" lvl="0" indent="-228600" rtl="0">
              <a:spcBef>
                <a:spcPts val="0"/>
              </a:spcBef>
            </a:pPr>
            <a:endParaRPr lang="en" sz="1600" dirty="0" smtClean="0"/>
          </a:p>
          <a:p>
            <a:pPr marL="457200" lvl="0" indent="-228600" rtl="0">
              <a:spcBef>
                <a:spcPts val="0"/>
              </a:spcBef>
            </a:pPr>
            <a:r>
              <a:rPr lang="en" sz="1600" b="1" dirty="0" smtClean="0"/>
              <a:t>OS Linux Foundation Project</a:t>
            </a:r>
            <a:br>
              <a:rPr lang="en" sz="1600" b="1" dirty="0" smtClean="0"/>
            </a:br>
            <a:r>
              <a:rPr lang="en" sz="1600" dirty="0" smtClean="0"/>
              <a:t>Aimed at resource-constrained IoT</a:t>
            </a:r>
          </a:p>
          <a:p>
            <a:pPr marL="457200" lvl="0" indent="-228600" rtl="0">
              <a:spcBef>
                <a:spcPts val="0"/>
              </a:spcBef>
            </a:pPr>
            <a:endParaRPr lang="en" sz="1600" dirty="0" smtClean="0"/>
          </a:p>
          <a:p>
            <a:pPr marL="457200" lvl="0" indent="-228600" rtl="0">
              <a:spcBef>
                <a:spcPts val="0"/>
              </a:spcBef>
            </a:pPr>
            <a:r>
              <a:rPr lang="en" sz="1600" b="1" dirty="0" smtClean="0"/>
              <a:t>Young (2016) but promising</a:t>
            </a:r>
            <a:br>
              <a:rPr lang="en" sz="1600" b="1" dirty="0" smtClean="0"/>
            </a:br>
            <a:r>
              <a:rPr lang="en" sz="1600" dirty="0" smtClean="0"/>
              <a:t>Input from major chipmakers</a:t>
            </a:r>
            <a:r>
              <a:rPr lang="en" sz="1600" b="1" dirty="0" smtClean="0"/>
              <a:t/>
            </a:r>
            <a:br>
              <a:rPr lang="en" sz="1600" b="1" dirty="0" smtClean="0"/>
            </a:br>
            <a:r>
              <a:rPr lang="en" sz="1600" b="1" dirty="0" smtClean="0"/>
              <a:t/>
            </a:r>
            <a:br>
              <a:rPr lang="en" sz="1600" b="1" dirty="0" smtClean="0"/>
            </a:br>
            <a:r>
              <a:rPr lang="en" sz="1600" dirty="0" smtClean="0"/>
              <a:t>Explicit focus on security</a:t>
            </a:r>
            <a:endParaRPr lang="en" sz="1600" dirty="0"/>
          </a:p>
        </p:txBody>
      </p:sp>
      <p:pic>
        <p:nvPicPr>
          <p:cNvPr id="6" name="Picture 2" descr="https://www.zephyrproject.org/sites/local-zephyr/files/styles/gold_member_logo/public/members/logos/intel_1.png?itok=xEOtmXp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3875" y="4439335"/>
            <a:ext cx="806574" cy="49546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https://www.zephyrproject.org/sites/local-zephyr/files/styles/gold_member_logo/public/members/logos/nxp_0.png?itok=gFr4OL1-"/>
          <p:cNvPicPr>
            <a:picLocks noChangeAspect="1" noChangeArrowheads="1"/>
          </p:cNvPicPr>
          <p:nvPr/>
        </p:nvPicPr>
        <p:blipFill rotWithShape="1">
          <a:blip r:embed="rId5">
            <a:extLst>
              <a:ext uri="{28A0092B-C50C-407E-A947-70E740481C1C}">
                <a14:useLocalDpi xmlns:a14="http://schemas.microsoft.com/office/drawing/2010/main" val="0"/>
              </a:ext>
            </a:extLst>
          </a:blip>
          <a:srcRect t="11837" b="9982"/>
          <a:stretch/>
        </p:blipFill>
        <p:spPr bwMode="auto">
          <a:xfrm>
            <a:off x="1070409" y="4448606"/>
            <a:ext cx="993068" cy="47692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8" descr="https://www.zephyrproject.org/sites/local-zephyr/files/styles/gold_member_logo/public/members/logos/syn_0.png?itok=OOK9GftM"/>
          <p:cNvPicPr>
            <a:picLocks noChangeAspect="1" noChangeArrowheads="1"/>
          </p:cNvPicPr>
          <p:nvPr/>
        </p:nvPicPr>
        <p:blipFill rotWithShape="1">
          <a:blip r:embed="rId6">
            <a:extLst>
              <a:ext uri="{28A0092B-C50C-407E-A947-70E740481C1C}">
                <a14:useLocalDpi xmlns:a14="http://schemas.microsoft.com/office/drawing/2010/main" val="0"/>
              </a:ext>
            </a:extLst>
          </a:blip>
          <a:srcRect t="25757" b="27867"/>
          <a:stretch/>
        </p:blipFill>
        <p:spPr bwMode="auto">
          <a:xfrm>
            <a:off x="2173437" y="4486372"/>
            <a:ext cx="1408990" cy="40139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https://www.linux.com/sites/lcom/files/styles/floated_images/public/rgb_logo_zephyr_project_single_line_colored_positive_small.png?itok=OWS-69s8"/>
          <p:cNvPicPr>
            <a:picLocks noChangeAspect="1" noChangeArrowheads="1"/>
          </p:cNvPicPr>
          <p:nvPr/>
        </p:nvPicPr>
        <p:blipFill rotWithShape="1">
          <a:blip r:embed="rId7">
            <a:extLst>
              <a:ext uri="{28A0092B-C50C-407E-A947-70E740481C1C}">
                <a14:useLocalDpi xmlns:a14="http://schemas.microsoft.com/office/drawing/2010/main" val="0"/>
              </a:ext>
            </a:extLst>
          </a:blip>
          <a:srcRect r="34013"/>
          <a:stretch/>
        </p:blipFill>
        <p:spPr bwMode="auto">
          <a:xfrm>
            <a:off x="5802644" y="161377"/>
            <a:ext cx="2110712" cy="1095101"/>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ttps://lh3.googleusercontent.com/HvPs7N3my2Q946hO5bRw9gwUAF1w8EoQokgpqllCFhO4Zw3O9KRdaQuS9vCLtNWfmGG9"/>
          <p:cNvPicPr>
            <a:picLocks noChangeAspect="1" noChangeArrowheads="1"/>
          </p:cNvPicPr>
          <p:nvPr/>
        </p:nvPicPr>
        <p:blipFill rotWithShape="1">
          <a:blip r:embed="rId8">
            <a:extLst>
              <a:ext uri="{28A0092B-C50C-407E-A947-70E740481C1C}">
                <a14:useLocalDpi xmlns:a14="http://schemas.microsoft.com/office/drawing/2010/main" val="0"/>
              </a:ext>
            </a:extLst>
          </a:blip>
          <a:srcRect t="8729" b="9233"/>
          <a:stretch/>
        </p:blipFill>
        <p:spPr bwMode="auto">
          <a:xfrm>
            <a:off x="3692387" y="4412607"/>
            <a:ext cx="669104" cy="5489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691420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84"/>
        <p:cNvGrpSpPr/>
        <p:nvPr/>
      </p:nvGrpSpPr>
      <p:grpSpPr>
        <a:xfrm>
          <a:off x="0" y="0"/>
          <a:ext cx="0" cy="0"/>
          <a:chOff x="0" y="0"/>
          <a:chExt cx="0" cy="0"/>
        </a:xfrm>
      </p:grpSpPr>
      <p:pic>
        <p:nvPicPr>
          <p:cNvPr id="85" name="Shape 85"/>
          <p:cNvPicPr preferRelativeResize="0"/>
          <p:nvPr/>
        </p:nvPicPr>
        <p:blipFill>
          <a:blip r:embed="rId3">
            <a:extLst>
              <a:ext uri="{28A0092B-C50C-407E-A947-70E740481C1C}">
                <a14:useLocalDpi xmlns:a14="http://schemas.microsoft.com/office/drawing/2010/main" val="0"/>
              </a:ext>
            </a:extLst>
          </a:blip>
          <a:stretch>
            <a:fillRect/>
          </a:stretch>
        </p:blipFill>
        <p:spPr>
          <a:xfrm>
            <a:off x="330928" y="0"/>
            <a:ext cx="3910144" cy="5143500"/>
          </a:xfrm>
          <a:prstGeom prst="rect">
            <a:avLst/>
          </a:prstGeom>
          <a:noFill/>
          <a:ln>
            <a:noFill/>
          </a:ln>
        </p:spPr>
      </p:pic>
      <p:sp>
        <p:nvSpPr>
          <p:cNvPr id="86" name="Shape 86"/>
          <p:cNvSpPr txBox="1">
            <a:spLocks noGrp="1"/>
          </p:cNvSpPr>
          <p:nvPr>
            <p:ph type="title"/>
          </p:nvPr>
        </p:nvSpPr>
        <p:spPr>
          <a:xfrm>
            <a:off x="5283650" y="205975"/>
            <a:ext cx="3148800" cy="857400"/>
          </a:xfrm>
          <a:prstGeom prst="rect">
            <a:avLst/>
          </a:prstGeom>
        </p:spPr>
        <p:txBody>
          <a:bodyPr lIns="91425" tIns="91425" rIns="91425" bIns="91425" anchor="b" anchorCtr="0">
            <a:noAutofit/>
          </a:bodyPr>
          <a:lstStyle/>
          <a:p>
            <a:pPr lvl="0">
              <a:spcBef>
                <a:spcPts val="0"/>
              </a:spcBef>
              <a:buNone/>
            </a:pPr>
            <a:r>
              <a:rPr lang="en" sz="2000" dirty="0" smtClean="0"/>
              <a:t>Zephyr</a:t>
            </a:r>
            <a:br>
              <a:rPr lang="en" sz="2000" dirty="0" smtClean="0"/>
            </a:br>
            <a:r>
              <a:rPr lang="en" sz="2000" dirty="0" smtClean="0"/>
              <a:t>Stack Canaries</a:t>
            </a:r>
            <a:endParaRPr lang="en" sz="2000" dirty="0"/>
          </a:p>
        </p:txBody>
      </p:sp>
      <p:sp>
        <p:nvSpPr>
          <p:cNvPr id="87" name="Shape 87"/>
          <p:cNvSpPr txBox="1">
            <a:spLocks noGrp="1"/>
          </p:cNvSpPr>
          <p:nvPr>
            <p:ph type="body" idx="1"/>
          </p:nvPr>
        </p:nvSpPr>
        <p:spPr>
          <a:xfrm>
            <a:off x="5001600" y="1425025"/>
            <a:ext cx="3712800" cy="3329100"/>
          </a:xfrm>
          <a:prstGeom prst="rect">
            <a:avLst/>
          </a:prstGeom>
        </p:spPr>
        <p:txBody>
          <a:bodyPr lIns="91425" tIns="91425" rIns="91425" bIns="91425" anchor="t" anchorCtr="0">
            <a:noAutofit/>
          </a:bodyPr>
          <a:lstStyle/>
          <a:p>
            <a:pPr marL="457200" lvl="0" indent="-228600" rtl="0">
              <a:spcBef>
                <a:spcPts val="0"/>
              </a:spcBef>
            </a:pPr>
            <a:r>
              <a:rPr lang="en" sz="1600" b="1" dirty="0" smtClean="0"/>
              <a:t>Based on Clang/GCC SSP</a:t>
            </a:r>
            <a:r>
              <a:rPr lang="en" sz="1600" dirty="0" smtClean="0"/>
              <a:t/>
            </a:r>
            <a:br>
              <a:rPr lang="en" sz="1600" dirty="0" smtClean="0"/>
            </a:br>
            <a:endParaRPr lang="en" sz="1600" dirty="0" smtClean="0"/>
          </a:p>
          <a:p>
            <a:pPr marL="457200" indent="-228600"/>
            <a:r>
              <a:rPr lang="en" sz="1600" b="1" dirty="0"/>
              <a:t>Canary Failure -&gt; System Error</a:t>
            </a:r>
          </a:p>
          <a:p>
            <a:pPr marL="457200" indent="-228600"/>
            <a:endParaRPr lang="en" sz="1600" b="1" dirty="0" smtClean="0"/>
          </a:p>
          <a:p>
            <a:pPr marL="457200" indent="-228600"/>
            <a:r>
              <a:rPr lang="en" sz="1600" b="1" dirty="0" smtClean="0"/>
              <a:t>One master canary for entire address space</a:t>
            </a:r>
            <a:br>
              <a:rPr lang="en" sz="1600" b="1" dirty="0" smtClean="0"/>
            </a:br>
            <a:r>
              <a:rPr lang="en" sz="1600" dirty="0"/>
              <a:t>Generated once at system boot</a:t>
            </a:r>
            <a:br>
              <a:rPr lang="en" sz="1600" dirty="0"/>
            </a:br>
            <a:r>
              <a:rPr lang="en" sz="1600" dirty="0"/>
              <a:t>No refreshing</a:t>
            </a:r>
          </a:p>
          <a:p>
            <a:pPr marL="457200" lvl="0" indent="-228600" rtl="0">
              <a:spcBef>
                <a:spcPts val="0"/>
              </a:spcBef>
            </a:pPr>
            <a:endParaRPr lang="en" sz="1600" dirty="0" smtClean="0"/>
          </a:p>
          <a:p>
            <a:pPr marL="457200" lvl="0" indent="-228600" rtl="0">
              <a:spcBef>
                <a:spcPts val="0"/>
              </a:spcBef>
            </a:pPr>
            <a:r>
              <a:rPr lang="en" sz="1600" b="1" dirty="0" smtClean="0"/>
              <a:t>Generated using RNG API</a:t>
            </a:r>
            <a:br>
              <a:rPr lang="en" sz="1600" b="1" dirty="0" smtClean="0"/>
            </a:br>
            <a:r>
              <a:rPr lang="en" sz="1600" dirty="0" smtClean="0"/>
              <a:t>Implementation depends on chosen </a:t>
            </a:r>
            <a:r>
              <a:rPr lang="en" sz="1600" i="1" dirty="0" smtClean="0"/>
              <a:t>random</a:t>
            </a:r>
            <a:r>
              <a:rPr lang="en" sz="1600" dirty="0" smtClean="0"/>
              <a:t> driver</a:t>
            </a:r>
            <a:endParaRPr lang="en" sz="1600" dirty="0"/>
          </a:p>
        </p:txBody>
      </p:sp>
    </p:spTree>
    <p:extLst>
      <p:ext uri="{BB962C8B-B14F-4D97-AF65-F5344CB8AC3E}">
        <p14:creationId xmlns:p14="http://schemas.microsoft.com/office/powerpoint/2010/main" val="248970801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84"/>
        <p:cNvGrpSpPr/>
        <p:nvPr/>
      </p:nvGrpSpPr>
      <p:grpSpPr>
        <a:xfrm>
          <a:off x="0" y="0"/>
          <a:ext cx="0" cy="0"/>
          <a:chOff x="0" y="0"/>
          <a:chExt cx="0" cy="0"/>
        </a:xfrm>
      </p:grpSpPr>
      <p:sp>
        <p:nvSpPr>
          <p:cNvPr id="86" name="Shape 86"/>
          <p:cNvSpPr txBox="1">
            <a:spLocks noGrp="1"/>
          </p:cNvSpPr>
          <p:nvPr>
            <p:ph type="title"/>
          </p:nvPr>
        </p:nvSpPr>
        <p:spPr>
          <a:xfrm>
            <a:off x="5283650" y="205975"/>
            <a:ext cx="3148800" cy="857400"/>
          </a:xfrm>
          <a:prstGeom prst="rect">
            <a:avLst/>
          </a:prstGeom>
        </p:spPr>
        <p:txBody>
          <a:bodyPr lIns="91425" tIns="91425" rIns="91425" bIns="91425" anchor="b" anchorCtr="0">
            <a:noAutofit/>
          </a:bodyPr>
          <a:lstStyle/>
          <a:p>
            <a:pPr lvl="0">
              <a:spcBef>
                <a:spcPts val="0"/>
              </a:spcBef>
              <a:buNone/>
            </a:pPr>
            <a:r>
              <a:rPr lang="en" sz="2000" dirty="0" smtClean="0"/>
              <a:t>Zephyr Random API</a:t>
            </a:r>
            <a:r>
              <a:rPr lang="en" dirty="0" smtClean="0"/>
              <a:t/>
            </a:r>
            <a:br>
              <a:rPr lang="en" dirty="0" smtClean="0"/>
            </a:br>
            <a:r>
              <a:rPr lang="en" dirty="0" smtClean="0"/>
              <a:t>RANDOM_HAS_DRIVER (TRNG)</a:t>
            </a:r>
            <a:endParaRPr lang="en" dirty="0"/>
          </a:p>
        </p:txBody>
      </p:sp>
      <p:sp>
        <p:nvSpPr>
          <p:cNvPr id="87" name="Shape 87"/>
          <p:cNvSpPr txBox="1">
            <a:spLocks noGrp="1"/>
          </p:cNvSpPr>
          <p:nvPr>
            <p:ph type="body" idx="1"/>
          </p:nvPr>
        </p:nvSpPr>
        <p:spPr>
          <a:xfrm>
            <a:off x="5001600" y="1425025"/>
            <a:ext cx="3712800" cy="3329100"/>
          </a:xfrm>
          <a:prstGeom prst="rect">
            <a:avLst/>
          </a:prstGeom>
        </p:spPr>
        <p:txBody>
          <a:bodyPr lIns="91425" tIns="91425" rIns="91425" bIns="91425" anchor="t" anchorCtr="0">
            <a:noAutofit/>
          </a:bodyPr>
          <a:lstStyle/>
          <a:p>
            <a:pPr marL="457200" lvl="0" indent="-228600"/>
            <a:r>
              <a:rPr lang="en" sz="1400" b="1" dirty="0"/>
              <a:t>RANDOM_MCUX_RNGA</a:t>
            </a:r>
            <a:r>
              <a:rPr lang="en" sz="1400" dirty="0"/>
              <a:t/>
            </a:r>
            <a:br>
              <a:rPr lang="en" sz="1400" dirty="0"/>
            </a:br>
            <a:r>
              <a:rPr lang="en-US" sz="1400" dirty="0" smtClean="0"/>
              <a:t>NXP </a:t>
            </a:r>
            <a:r>
              <a:rPr lang="en-US" sz="1400" dirty="0" err="1"/>
              <a:t>Kinetis</a:t>
            </a:r>
            <a:r>
              <a:rPr lang="en-US" sz="1400" dirty="0"/>
              <a:t> </a:t>
            </a:r>
            <a:r>
              <a:rPr lang="en-US" sz="1400" dirty="0" smtClean="0"/>
              <a:t>K64F</a:t>
            </a:r>
            <a:endParaRPr lang="en" sz="1400" dirty="0"/>
          </a:p>
          <a:p>
            <a:pPr marL="457200" lvl="0" indent="-228600" rtl="0">
              <a:spcBef>
                <a:spcPts val="0"/>
              </a:spcBef>
            </a:pPr>
            <a:endParaRPr lang="en" sz="1400" dirty="0"/>
          </a:p>
          <a:p>
            <a:pPr marL="457200" lvl="0" indent="-228600"/>
            <a:r>
              <a:rPr lang="en" sz="1400" b="1" dirty="0"/>
              <a:t>RANDOM_MCUX_TRNG</a:t>
            </a:r>
            <a:r>
              <a:rPr lang="en" sz="1400" dirty="0"/>
              <a:t/>
            </a:r>
            <a:br>
              <a:rPr lang="en" sz="1400" dirty="0"/>
            </a:br>
            <a:r>
              <a:rPr lang="en-US" sz="1400" dirty="0" smtClean="0"/>
              <a:t>NXP </a:t>
            </a:r>
            <a:r>
              <a:rPr lang="en-US" sz="1400" dirty="0" err="1"/>
              <a:t>Kinetis</a:t>
            </a:r>
            <a:r>
              <a:rPr lang="en-US" sz="1400" dirty="0"/>
              <a:t> </a:t>
            </a:r>
            <a:r>
              <a:rPr lang="en-US" sz="1400" dirty="0" smtClean="0"/>
              <a:t>KW40Z &amp; </a:t>
            </a:r>
            <a:r>
              <a:rPr lang="en-US" sz="1400" dirty="0"/>
              <a:t>KW41Z</a:t>
            </a:r>
            <a:br>
              <a:rPr lang="en-US" sz="1400" dirty="0"/>
            </a:br>
            <a:endParaRPr lang="en-US" sz="1400" dirty="0"/>
          </a:p>
          <a:p>
            <a:pPr marL="457200" lvl="0" indent="-228600"/>
            <a:r>
              <a:rPr lang="en-US" sz="1400" b="1" dirty="0"/>
              <a:t>RANDOM_STM32_RNG</a:t>
            </a:r>
            <a:r>
              <a:rPr lang="en-US" sz="1400" dirty="0"/>
              <a:t/>
            </a:r>
            <a:br>
              <a:rPr lang="en-US" sz="1400" dirty="0"/>
            </a:br>
            <a:r>
              <a:rPr lang="en-US" sz="1400" dirty="0" smtClean="0"/>
              <a:t>STM32 Boards</a:t>
            </a:r>
            <a:endParaRPr lang="en-US" sz="1400" dirty="0"/>
          </a:p>
          <a:p>
            <a:pPr marL="457200" lvl="0" indent="-228600"/>
            <a:endParaRPr lang="en-US" sz="1400" dirty="0"/>
          </a:p>
          <a:p>
            <a:pPr marL="457200" lvl="0" indent="-228600"/>
            <a:r>
              <a:rPr lang="en-US" sz="1400" b="1" dirty="0"/>
              <a:t>RANDOM_ESP32_RNG</a:t>
            </a:r>
            <a:r>
              <a:rPr lang="en-US" sz="1400" dirty="0"/>
              <a:t/>
            </a:r>
            <a:br>
              <a:rPr lang="en-US" sz="1400" dirty="0"/>
            </a:br>
            <a:r>
              <a:rPr lang="en-US" sz="1400" dirty="0" smtClean="0"/>
              <a:t>ESP32 Boards</a:t>
            </a:r>
            <a:br>
              <a:rPr lang="en-US" sz="1400" dirty="0" smtClean="0"/>
            </a:br>
            <a:r>
              <a:rPr lang="en-US" sz="1400" dirty="0" smtClean="0"/>
              <a:t>(requires Wi-Fi &amp; Bluetooth enabled)</a:t>
            </a:r>
            <a:endParaRPr lang="en" sz="1400" dirty="0"/>
          </a:p>
        </p:txBody>
      </p:sp>
      <p:pic>
        <p:nvPicPr>
          <p:cNvPr id="2050" name="Picture 2" descr="http://i.imgur.com/hvZA6w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9010" y="202765"/>
            <a:ext cx="1905000" cy="120967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s://www.avnet.com/wps/wcm/connect/onesite/0d4eb2d0-f733-4130-86d4-e1ac1a2a2b92/nxp-KW-Freedom-Board.png?MOD=AJPERES"/>
          <p:cNvPicPr>
            <a:picLocks noChangeAspect="1" noChangeArrowheads="1"/>
          </p:cNvPicPr>
          <p:nvPr/>
        </p:nvPicPr>
        <p:blipFill rotWithShape="1">
          <a:blip r:embed="rId4">
            <a:extLst>
              <a:ext uri="{28A0092B-C50C-407E-A947-70E740481C1C}">
                <a14:useLocalDpi xmlns:a14="http://schemas.microsoft.com/office/drawing/2010/main" val="0"/>
              </a:ext>
            </a:extLst>
          </a:blip>
          <a:srcRect l="17262" t="1320" r="12586" b="1553"/>
          <a:stretch/>
        </p:blipFill>
        <p:spPr bwMode="auto">
          <a:xfrm>
            <a:off x="7994" y="338463"/>
            <a:ext cx="2286000" cy="178031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www.st.com/content/ccc/fragment/product_related/rpn_information/board_photo/group0/ef/89/09/fb/4d/4e/4b/1c/image_b-l475e-iot01a/files/b_l475e_iot01a.jpg/_jcr_content/translations/en.b_l475e_iot01a.jpg"/>
          <p:cNvPicPr>
            <a:picLocks noChangeAspect="1" noChangeArrowheads="1"/>
          </p:cNvPicPr>
          <p:nvPr/>
        </p:nvPicPr>
        <p:blipFill rotWithShape="1">
          <a:blip r:embed="rId5">
            <a:extLst>
              <a:ext uri="{28A0092B-C50C-407E-A947-70E740481C1C}">
                <a14:useLocalDpi xmlns:a14="http://schemas.microsoft.com/office/drawing/2010/main" val="0"/>
              </a:ext>
            </a:extLst>
          </a:blip>
          <a:srcRect l="-591" t="12198" r="26054" b="10025"/>
          <a:stretch/>
        </p:blipFill>
        <p:spPr bwMode="auto">
          <a:xfrm>
            <a:off x="1981808" y="2040270"/>
            <a:ext cx="2279074" cy="1585427"/>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https://cknodemcu.files.wordpress.com/2015/10/nodemcu2.png?w=30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7051" y="3277815"/>
            <a:ext cx="2042631" cy="17021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25055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hart 4"/>
          <p:cNvGraphicFramePr/>
          <p:nvPr>
            <p:extLst>
              <p:ext uri="{D42A27DB-BD31-4B8C-83A1-F6EECF244321}">
                <p14:modId xmlns:p14="http://schemas.microsoft.com/office/powerpoint/2010/main" val="11015283"/>
              </p:ext>
            </p:extLst>
          </p:nvPr>
        </p:nvGraphicFramePr>
        <p:xfrm>
          <a:off x="83127" y="921328"/>
          <a:ext cx="3373582" cy="40386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0" name="Chart 9"/>
          <p:cNvGraphicFramePr/>
          <p:nvPr>
            <p:extLst>
              <p:ext uri="{D42A27DB-BD31-4B8C-83A1-F6EECF244321}">
                <p14:modId xmlns:p14="http://schemas.microsoft.com/office/powerpoint/2010/main" val="3107743731"/>
              </p:ext>
            </p:extLst>
          </p:nvPr>
        </p:nvGraphicFramePr>
        <p:xfrm>
          <a:off x="3456709" y="921328"/>
          <a:ext cx="5534891" cy="4038600"/>
        </p:xfrm>
        <a:graphic>
          <a:graphicData uri="http://schemas.openxmlformats.org/drawingml/2006/chart">
            <c:chart xmlns:c="http://schemas.openxmlformats.org/drawingml/2006/chart" xmlns:r="http://schemas.openxmlformats.org/officeDocument/2006/relationships" r:id="rId4"/>
          </a:graphicData>
        </a:graphic>
      </p:graphicFrame>
      <p:sp>
        <p:nvSpPr>
          <p:cNvPr id="11" name="Shape 130"/>
          <p:cNvSpPr txBox="1">
            <a:spLocks/>
          </p:cNvSpPr>
          <p:nvPr/>
        </p:nvSpPr>
        <p:spPr>
          <a:xfrm>
            <a:off x="1188150" y="0"/>
            <a:ext cx="6767100" cy="1194900"/>
          </a:xfrm>
          <a:prstGeom prst="rect">
            <a:avLst/>
          </a:prstGeom>
          <a:noFill/>
          <a:ln>
            <a:noFill/>
          </a:ln>
        </p:spPr>
        <p:txBody>
          <a:bodyPr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1D1D1B"/>
              </a:buClr>
              <a:buFont typeface="Montserrat"/>
              <a:buNone/>
              <a:defRPr sz="1400" b="1" i="0" u="none" strike="noStrike" cap="none">
                <a:solidFill>
                  <a:srgbClr val="1D1D1B"/>
                </a:solidFill>
                <a:latin typeface="Montserrat"/>
                <a:ea typeface="Montserrat"/>
                <a:cs typeface="Montserrat"/>
                <a:sym typeface="Montserrat"/>
              </a:defRPr>
            </a:lvl1pPr>
            <a:lvl2pPr lvl="1" algn="ctr">
              <a:spcBef>
                <a:spcPts val="0"/>
              </a:spcBef>
              <a:buClr>
                <a:srgbClr val="1D1D1B"/>
              </a:buClr>
              <a:buFont typeface="Montserrat"/>
              <a:buNone/>
              <a:defRPr b="1">
                <a:solidFill>
                  <a:srgbClr val="1D1D1B"/>
                </a:solidFill>
                <a:latin typeface="Montserrat"/>
                <a:ea typeface="Montserrat"/>
                <a:cs typeface="Montserrat"/>
                <a:sym typeface="Montserrat"/>
              </a:defRPr>
            </a:lvl2pPr>
            <a:lvl3pPr lvl="2" algn="ctr">
              <a:spcBef>
                <a:spcPts val="0"/>
              </a:spcBef>
              <a:buClr>
                <a:srgbClr val="1D1D1B"/>
              </a:buClr>
              <a:buFont typeface="Montserrat"/>
              <a:buNone/>
              <a:defRPr b="1">
                <a:solidFill>
                  <a:srgbClr val="1D1D1B"/>
                </a:solidFill>
                <a:latin typeface="Montserrat"/>
                <a:ea typeface="Montserrat"/>
                <a:cs typeface="Montserrat"/>
                <a:sym typeface="Montserrat"/>
              </a:defRPr>
            </a:lvl3pPr>
            <a:lvl4pPr lvl="3" algn="ctr">
              <a:spcBef>
                <a:spcPts val="0"/>
              </a:spcBef>
              <a:buClr>
                <a:srgbClr val="1D1D1B"/>
              </a:buClr>
              <a:buFont typeface="Montserrat"/>
              <a:buNone/>
              <a:defRPr b="1">
                <a:solidFill>
                  <a:srgbClr val="1D1D1B"/>
                </a:solidFill>
                <a:latin typeface="Montserrat"/>
                <a:ea typeface="Montserrat"/>
                <a:cs typeface="Montserrat"/>
                <a:sym typeface="Montserrat"/>
              </a:defRPr>
            </a:lvl4pPr>
            <a:lvl5pPr lvl="4" algn="ctr">
              <a:spcBef>
                <a:spcPts val="0"/>
              </a:spcBef>
              <a:buClr>
                <a:srgbClr val="1D1D1B"/>
              </a:buClr>
              <a:buFont typeface="Montserrat"/>
              <a:buNone/>
              <a:defRPr b="1">
                <a:solidFill>
                  <a:srgbClr val="1D1D1B"/>
                </a:solidFill>
                <a:latin typeface="Montserrat"/>
                <a:ea typeface="Montserrat"/>
                <a:cs typeface="Montserrat"/>
                <a:sym typeface="Montserrat"/>
              </a:defRPr>
            </a:lvl5pPr>
            <a:lvl6pPr lvl="5" algn="ctr">
              <a:spcBef>
                <a:spcPts val="0"/>
              </a:spcBef>
              <a:buClr>
                <a:srgbClr val="1D1D1B"/>
              </a:buClr>
              <a:buFont typeface="Montserrat"/>
              <a:buNone/>
              <a:defRPr b="1">
                <a:solidFill>
                  <a:srgbClr val="1D1D1B"/>
                </a:solidFill>
                <a:latin typeface="Montserrat"/>
                <a:ea typeface="Montserrat"/>
                <a:cs typeface="Montserrat"/>
                <a:sym typeface="Montserrat"/>
              </a:defRPr>
            </a:lvl6pPr>
            <a:lvl7pPr lvl="6" algn="ctr">
              <a:spcBef>
                <a:spcPts val="0"/>
              </a:spcBef>
              <a:buClr>
                <a:srgbClr val="1D1D1B"/>
              </a:buClr>
              <a:buFont typeface="Montserrat"/>
              <a:buNone/>
              <a:defRPr b="1">
                <a:solidFill>
                  <a:srgbClr val="1D1D1B"/>
                </a:solidFill>
                <a:latin typeface="Montserrat"/>
                <a:ea typeface="Montserrat"/>
                <a:cs typeface="Montserrat"/>
                <a:sym typeface="Montserrat"/>
              </a:defRPr>
            </a:lvl7pPr>
            <a:lvl8pPr lvl="7" algn="ctr">
              <a:spcBef>
                <a:spcPts val="0"/>
              </a:spcBef>
              <a:buClr>
                <a:srgbClr val="1D1D1B"/>
              </a:buClr>
              <a:buFont typeface="Montserrat"/>
              <a:buNone/>
              <a:defRPr b="1">
                <a:solidFill>
                  <a:srgbClr val="1D1D1B"/>
                </a:solidFill>
                <a:latin typeface="Montserrat"/>
                <a:ea typeface="Montserrat"/>
                <a:cs typeface="Montserrat"/>
                <a:sym typeface="Montserrat"/>
              </a:defRPr>
            </a:lvl8pPr>
            <a:lvl9pPr lvl="8" algn="ctr">
              <a:spcBef>
                <a:spcPts val="0"/>
              </a:spcBef>
              <a:buClr>
                <a:srgbClr val="1D1D1B"/>
              </a:buClr>
              <a:buFont typeface="Montserrat"/>
              <a:buNone/>
              <a:defRPr b="1">
                <a:solidFill>
                  <a:srgbClr val="1D1D1B"/>
                </a:solidFill>
                <a:latin typeface="Montserrat"/>
                <a:ea typeface="Montserrat"/>
                <a:cs typeface="Montserrat"/>
                <a:sym typeface="Montserrat"/>
              </a:defRPr>
            </a:lvl9pPr>
          </a:lstStyle>
          <a:p>
            <a:r>
              <a:rPr lang="en" sz="2000" dirty="0" smtClean="0">
                <a:solidFill>
                  <a:schemeClr val="tx1"/>
                </a:solidFill>
                <a:latin typeface="Raleway"/>
                <a:ea typeface="Raleway"/>
                <a:cs typeface="Raleway"/>
                <a:sym typeface="Raleway"/>
              </a:rPr>
              <a:t>TRNGs Among Zephyr 1.8 Supported Boards</a:t>
            </a:r>
            <a:endParaRPr lang="en" sz="2000" dirty="0">
              <a:solidFill>
                <a:schemeClr val="tx1"/>
              </a:solidFill>
              <a:latin typeface="Raleway"/>
              <a:ea typeface="Raleway"/>
              <a:cs typeface="Raleway"/>
              <a:sym typeface="Raleway"/>
            </a:endParaRPr>
          </a:p>
        </p:txBody>
      </p:sp>
    </p:spTree>
    <p:extLst>
      <p:ext uri="{BB962C8B-B14F-4D97-AF65-F5344CB8AC3E}">
        <p14:creationId xmlns:p14="http://schemas.microsoft.com/office/powerpoint/2010/main" val="98146671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84"/>
        <p:cNvGrpSpPr/>
        <p:nvPr/>
      </p:nvGrpSpPr>
      <p:grpSpPr>
        <a:xfrm>
          <a:off x="0" y="0"/>
          <a:ext cx="0" cy="0"/>
          <a:chOff x="0" y="0"/>
          <a:chExt cx="0" cy="0"/>
        </a:xfrm>
      </p:grpSpPr>
      <p:pic>
        <p:nvPicPr>
          <p:cNvPr id="85" name="Shape 85"/>
          <p:cNvPicPr preferRelativeResize="0"/>
          <p:nvPr/>
        </p:nvPicPr>
        <p:blipFill>
          <a:blip r:embed="rId3">
            <a:extLst>
              <a:ext uri="{28A0092B-C50C-407E-A947-70E740481C1C}">
                <a14:useLocalDpi xmlns:a14="http://schemas.microsoft.com/office/drawing/2010/main" val="0"/>
              </a:ext>
            </a:extLst>
          </a:blip>
          <a:stretch>
            <a:fillRect/>
          </a:stretch>
        </p:blipFill>
        <p:spPr>
          <a:xfrm>
            <a:off x="0" y="1161367"/>
            <a:ext cx="4572000" cy="2820765"/>
          </a:xfrm>
          <a:prstGeom prst="rect">
            <a:avLst/>
          </a:prstGeom>
          <a:noFill/>
          <a:ln>
            <a:noFill/>
          </a:ln>
        </p:spPr>
      </p:pic>
      <p:sp>
        <p:nvSpPr>
          <p:cNvPr id="86" name="Shape 86"/>
          <p:cNvSpPr txBox="1">
            <a:spLocks noGrp="1"/>
          </p:cNvSpPr>
          <p:nvPr>
            <p:ph type="title"/>
          </p:nvPr>
        </p:nvSpPr>
        <p:spPr>
          <a:xfrm>
            <a:off x="5283650" y="205975"/>
            <a:ext cx="3148800" cy="857400"/>
          </a:xfrm>
          <a:prstGeom prst="rect">
            <a:avLst/>
          </a:prstGeom>
        </p:spPr>
        <p:txBody>
          <a:bodyPr lIns="91425" tIns="91425" rIns="91425" bIns="91425" anchor="b" anchorCtr="0">
            <a:noAutofit/>
          </a:bodyPr>
          <a:lstStyle/>
          <a:p>
            <a:pPr lvl="0">
              <a:spcBef>
                <a:spcPts val="0"/>
              </a:spcBef>
              <a:buNone/>
            </a:pPr>
            <a:r>
              <a:rPr lang="en" sz="2000" dirty="0" smtClean="0"/>
              <a:t>Zephyr Random API</a:t>
            </a:r>
            <a:r>
              <a:rPr lang="en" dirty="0" smtClean="0"/>
              <a:t/>
            </a:r>
            <a:br>
              <a:rPr lang="en" dirty="0" smtClean="0"/>
            </a:br>
            <a:r>
              <a:rPr lang="en" dirty="0" smtClean="0"/>
              <a:t>TEST_RANDOM_DRIVER (PRNG)</a:t>
            </a:r>
            <a:endParaRPr lang="en" dirty="0"/>
          </a:p>
        </p:txBody>
      </p:sp>
      <p:sp>
        <p:nvSpPr>
          <p:cNvPr id="87" name="Shape 87"/>
          <p:cNvSpPr txBox="1">
            <a:spLocks noGrp="1"/>
          </p:cNvSpPr>
          <p:nvPr>
            <p:ph type="body" idx="1"/>
          </p:nvPr>
        </p:nvSpPr>
        <p:spPr>
          <a:xfrm>
            <a:off x="5001600" y="1425025"/>
            <a:ext cx="3712800" cy="3329100"/>
          </a:xfrm>
          <a:prstGeom prst="rect">
            <a:avLst/>
          </a:prstGeom>
        </p:spPr>
        <p:txBody>
          <a:bodyPr lIns="91425" tIns="91425" rIns="91425" bIns="91425" anchor="t" anchorCtr="0">
            <a:noAutofit/>
          </a:bodyPr>
          <a:lstStyle/>
          <a:p>
            <a:pPr marL="457200" lvl="0" indent="-228600"/>
            <a:r>
              <a:rPr lang="en" sz="1400" b="1" dirty="0"/>
              <a:t>X86_TSC_RANDOM_GENERATOR</a:t>
            </a:r>
            <a:r>
              <a:rPr lang="en" sz="1400" dirty="0" smtClean="0"/>
              <a:t/>
            </a:r>
            <a:br>
              <a:rPr lang="en" sz="1400" dirty="0" smtClean="0"/>
            </a:br>
            <a:r>
              <a:rPr lang="en" sz="1400" dirty="0" smtClean="0"/>
              <a:t>Uses x86 RDTSC</a:t>
            </a:r>
            <a:br>
              <a:rPr lang="en" sz="1400" dirty="0" smtClean="0"/>
            </a:br>
            <a:r>
              <a:rPr lang="en" sz="1400" dirty="0" smtClean="0"/>
              <a:t/>
            </a:r>
            <a:br>
              <a:rPr lang="en" sz="1400" dirty="0" smtClean="0"/>
            </a:br>
            <a:r>
              <a:rPr lang="en" sz="1400" dirty="0" smtClean="0"/>
              <a:t>Canary 1st value drawn from PRNG</a:t>
            </a:r>
            <a:br>
              <a:rPr lang="en" sz="1400" dirty="0" smtClean="0"/>
            </a:br>
            <a:r>
              <a:rPr lang="en" sz="1400" dirty="0" smtClean="0"/>
              <a:t>little difference between bootruns</a:t>
            </a:r>
            <a:br>
              <a:rPr lang="en" sz="1400" dirty="0" smtClean="0"/>
            </a:br>
            <a:r>
              <a:rPr lang="en" sz="1400" dirty="0" smtClean="0"/>
              <a:t/>
            </a:r>
            <a:br>
              <a:rPr lang="en" sz="1400" dirty="0" smtClean="0"/>
            </a:br>
            <a:r>
              <a:rPr lang="en" sz="1400" dirty="0" smtClean="0"/>
              <a:t>Infoleaks everywhere</a:t>
            </a:r>
          </a:p>
          <a:p>
            <a:pPr marL="457200" lvl="0" indent="-228600" rtl="0">
              <a:spcBef>
                <a:spcPts val="0"/>
              </a:spcBef>
            </a:pPr>
            <a:endParaRPr lang="en" sz="1400" dirty="0" smtClean="0"/>
          </a:p>
          <a:p>
            <a:pPr marL="457200" lvl="0" indent="-228600" rtl="0">
              <a:spcBef>
                <a:spcPts val="0"/>
              </a:spcBef>
            </a:pPr>
            <a:r>
              <a:rPr lang="en" sz="1400" b="1" dirty="0" smtClean="0"/>
              <a:t>TIMER_RANDOM_GENERATOR</a:t>
            </a:r>
            <a:r>
              <a:rPr lang="en" sz="1400" dirty="0" smtClean="0"/>
              <a:t/>
            </a:r>
            <a:br>
              <a:rPr lang="en" sz="1400" dirty="0" smtClean="0"/>
            </a:br>
            <a:r>
              <a:rPr lang="en" sz="1400" dirty="0" smtClean="0"/>
              <a:t>Suffers from similar issues</a:t>
            </a:r>
            <a:endParaRPr lang="en" sz="1400" dirty="0"/>
          </a:p>
          <a:p>
            <a:pPr marL="457200" lvl="0" indent="-228600" rtl="0">
              <a:spcBef>
                <a:spcPts val="0"/>
              </a:spcBef>
            </a:pPr>
            <a:endParaRPr lang="en" sz="1400" dirty="0" smtClean="0"/>
          </a:p>
          <a:p>
            <a:pPr marL="457200" lvl="0" indent="-228600" rtl="0">
              <a:spcBef>
                <a:spcPts val="0"/>
              </a:spcBef>
            </a:pPr>
            <a:r>
              <a:rPr lang="en" sz="1400" b="1" dirty="0" smtClean="0"/>
              <a:t>Had contact with Zephyr team, plans to integrate OS CSPRNG</a:t>
            </a:r>
            <a:br>
              <a:rPr lang="en" sz="1400" b="1" dirty="0" smtClean="0"/>
            </a:br>
            <a:r>
              <a:rPr lang="en" sz="1400" dirty="0" smtClean="0"/>
              <a:t>Most likely NIST SP800-90A based</a:t>
            </a:r>
            <a:br>
              <a:rPr lang="en" sz="1400" dirty="0" smtClean="0"/>
            </a:br>
            <a:endParaRPr lang="en" sz="1400" b="1" dirty="0"/>
          </a:p>
        </p:txBody>
      </p:sp>
    </p:spTree>
    <p:extLst>
      <p:ext uri="{BB962C8B-B14F-4D97-AF65-F5344CB8AC3E}">
        <p14:creationId xmlns:p14="http://schemas.microsoft.com/office/powerpoint/2010/main" val="425564227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sp>
        <p:nvSpPr>
          <p:cNvPr id="130" name="Shape 130"/>
          <p:cNvSpPr txBox="1">
            <a:spLocks noGrp="1"/>
          </p:cNvSpPr>
          <p:nvPr>
            <p:ph type="title" idx="4294967295"/>
          </p:nvPr>
        </p:nvSpPr>
        <p:spPr>
          <a:xfrm>
            <a:off x="1188150" y="0"/>
            <a:ext cx="6767100" cy="1194900"/>
          </a:xfrm>
          <a:prstGeom prst="rect">
            <a:avLst/>
          </a:prstGeom>
        </p:spPr>
        <p:txBody>
          <a:bodyPr lIns="91425" tIns="91425" rIns="91425" bIns="91425" anchor="ctr" anchorCtr="0">
            <a:noAutofit/>
          </a:bodyPr>
          <a:lstStyle/>
          <a:p>
            <a:pPr lvl="0" rtl="0">
              <a:spcBef>
                <a:spcPts val="0"/>
              </a:spcBef>
              <a:buNone/>
            </a:pPr>
            <a:r>
              <a:rPr lang="en" dirty="0" smtClean="0">
                <a:solidFill>
                  <a:srgbClr val="FFFFFF"/>
                </a:solidFill>
                <a:latin typeface="Raleway"/>
                <a:ea typeface="Raleway"/>
                <a:cs typeface="Raleway"/>
                <a:sym typeface="Raleway"/>
              </a:rPr>
              <a:t>What this talk is </a:t>
            </a:r>
            <a:r>
              <a:rPr lang="en" i="1" u="sng" dirty="0" smtClean="0">
                <a:solidFill>
                  <a:srgbClr val="FFFFFF"/>
                </a:solidFill>
                <a:latin typeface="Raleway"/>
                <a:ea typeface="Raleway"/>
                <a:cs typeface="Raleway"/>
                <a:sym typeface="Raleway"/>
              </a:rPr>
              <a:t>not</a:t>
            </a:r>
            <a:r>
              <a:rPr lang="en" dirty="0" smtClean="0">
                <a:solidFill>
                  <a:srgbClr val="FFFFFF"/>
                </a:solidFill>
                <a:latin typeface="Raleway"/>
                <a:ea typeface="Raleway"/>
                <a:cs typeface="Raleway"/>
                <a:sym typeface="Raleway"/>
              </a:rPr>
              <a:t> about</a:t>
            </a:r>
            <a:endParaRPr lang="en" dirty="0">
              <a:solidFill>
                <a:srgbClr val="FFFFFF"/>
              </a:solidFill>
              <a:latin typeface="Raleway"/>
              <a:ea typeface="Raleway"/>
              <a:cs typeface="Raleway"/>
              <a:sym typeface="Raleway"/>
            </a:endParaRPr>
          </a:p>
        </p:txBody>
      </p:sp>
      <p:sp>
        <p:nvSpPr>
          <p:cNvPr id="131" name="Shape 131"/>
          <p:cNvSpPr txBox="1">
            <a:spLocks noGrp="1"/>
          </p:cNvSpPr>
          <p:nvPr>
            <p:ph type="sldNum" idx="12"/>
          </p:nvPr>
        </p:nvSpPr>
        <p:spPr>
          <a:xfrm>
            <a:off x="1188150" y="3948600"/>
            <a:ext cx="6767100" cy="1194900"/>
          </a:xfrm>
          <a:prstGeom prst="rect">
            <a:avLst/>
          </a:prstGeom>
        </p:spPr>
        <p:txBody>
          <a:bodyPr lIns="91425" tIns="91425" rIns="91425" bIns="91425" anchor="ctr" anchorCtr="0">
            <a:noAutofit/>
          </a:bodyPr>
          <a:lstStyle/>
          <a:p>
            <a:pPr lvl="0">
              <a:spcBef>
                <a:spcPts val="0"/>
              </a:spcBef>
              <a:buNone/>
            </a:pPr>
            <a:fld id="{00000000-1234-1234-1234-123412341234}" type="slidenum">
              <a:rPr lang="en"/>
              <a:t>4</a:t>
            </a:fld>
            <a:endParaRPr lang="en"/>
          </a:p>
        </p:txBody>
      </p:sp>
      <p:pic>
        <p:nvPicPr>
          <p:cNvPr id="4" name="Picture 4" descr="http://techveda.org/wp-content/uploads/2013/12/KernelProgrammingEmbeddedLinux.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5771" y="1300128"/>
            <a:ext cx="1749673" cy="142002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12" descr="https://upload.wikimedia.org/wikipedia/en/thumb/5/5c/NetBSD.svg/1280px-NetBSD.svg.png"/>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3045444" y="2646442"/>
            <a:ext cx="1371915" cy="107180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4" descr="https://wiki.praim.com/download/attachments/13369452/Windows_logo_10_iot.png?version=1&amp;modificationDate=1470061535000&amp;api=v2"/>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4606090" y="1548550"/>
            <a:ext cx="1540645" cy="133522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https://accelerated.com/images/Blog/25/600/linuxIOT.png"/>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6143212" y="1923496"/>
            <a:ext cx="1655656" cy="19205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1157261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84"/>
        <p:cNvGrpSpPr/>
        <p:nvPr/>
      </p:nvGrpSpPr>
      <p:grpSpPr>
        <a:xfrm>
          <a:off x="0" y="0"/>
          <a:ext cx="0" cy="0"/>
          <a:chOff x="0" y="0"/>
          <a:chExt cx="0" cy="0"/>
        </a:xfrm>
      </p:grpSpPr>
      <p:pic>
        <p:nvPicPr>
          <p:cNvPr id="85" name="Shape 85"/>
          <p:cNvPicPr preferRelativeResize="0"/>
          <p:nvPr/>
        </p:nvPicPr>
        <p:blipFill>
          <a:blip r:embed="rId3">
            <a:extLst>
              <a:ext uri="{28A0092B-C50C-407E-A947-70E740481C1C}">
                <a14:useLocalDpi xmlns:a14="http://schemas.microsoft.com/office/drawing/2010/main" val="0"/>
              </a:ext>
            </a:extLst>
          </a:blip>
          <a:stretch>
            <a:fillRect/>
          </a:stretch>
        </p:blipFill>
        <p:spPr>
          <a:xfrm>
            <a:off x="0" y="285750"/>
            <a:ext cx="4572000" cy="4572000"/>
          </a:xfrm>
          <a:prstGeom prst="rect">
            <a:avLst/>
          </a:prstGeom>
          <a:noFill/>
          <a:ln>
            <a:noFill/>
          </a:ln>
        </p:spPr>
      </p:pic>
      <p:sp>
        <p:nvSpPr>
          <p:cNvPr id="86" name="Shape 86"/>
          <p:cNvSpPr txBox="1">
            <a:spLocks noGrp="1"/>
          </p:cNvSpPr>
          <p:nvPr>
            <p:ph type="title"/>
          </p:nvPr>
        </p:nvSpPr>
        <p:spPr>
          <a:xfrm>
            <a:off x="5283650" y="205975"/>
            <a:ext cx="3148800" cy="857400"/>
          </a:xfrm>
          <a:prstGeom prst="rect">
            <a:avLst/>
          </a:prstGeom>
        </p:spPr>
        <p:txBody>
          <a:bodyPr lIns="91425" tIns="91425" rIns="91425" bIns="91425" anchor="b" anchorCtr="0">
            <a:noAutofit/>
          </a:bodyPr>
          <a:lstStyle/>
          <a:p>
            <a:pPr lvl="0">
              <a:spcBef>
                <a:spcPts val="0"/>
              </a:spcBef>
              <a:buNone/>
            </a:pPr>
            <a:r>
              <a:rPr lang="en" sz="2000" dirty="0" smtClean="0"/>
              <a:t>Fuchsia OS</a:t>
            </a:r>
            <a:endParaRPr lang="en" sz="2000" dirty="0"/>
          </a:p>
        </p:txBody>
      </p:sp>
      <p:sp>
        <p:nvSpPr>
          <p:cNvPr id="87" name="Shape 87"/>
          <p:cNvSpPr txBox="1">
            <a:spLocks noGrp="1"/>
          </p:cNvSpPr>
          <p:nvPr>
            <p:ph type="body" idx="1"/>
          </p:nvPr>
        </p:nvSpPr>
        <p:spPr>
          <a:xfrm>
            <a:off x="5001599" y="1425025"/>
            <a:ext cx="4017709" cy="3329100"/>
          </a:xfrm>
          <a:prstGeom prst="rect">
            <a:avLst/>
          </a:prstGeom>
        </p:spPr>
        <p:txBody>
          <a:bodyPr lIns="91425" tIns="91425" rIns="91425" bIns="91425" anchor="t" anchorCtr="0">
            <a:noAutofit/>
          </a:bodyPr>
          <a:lstStyle/>
          <a:p>
            <a:pPr marL="457200" lvl="0" indent="-228600" rtl="0">
              <a:spcBef>
                <a:spcPts val="0"/>
              </a:spcBef>
            </a:pPr>
            <a:r>
              <a:rPr lang="en" sz="1600" b="1" dirty="0" smtClean="0"/>
              <a:t>Under-development Google RTOS</a:t>
            </a:r>
            <a:br>
              <a:rPr lang="en" sz="1600" b="1" dirty="0" smtClean="0"/>
            </a:br>
            <a:r>
              <a:rPr lang="en" sz="1600" dirty="0" smtClean="0"/>
              <a:t>Pushed to github w/o official statement in August 2016</a:t>
            </a:r>
          </a:p>
          <a:p>
            <a:pPr marL="457200" lvl="0" indent="-228600" rtl="0">
              <a:spcBef>
                <a:spcPts val="0"/>
              </a:spcBef>
            </a:pPr>
            <a:endParaRPr lang="en" sz="1600" dirty="0" smtClean="0"/>
          </a:p>
          <a:p>
            <a:pPr marL="457200" lvl="0" indent="-228600" rtl="0">
              <a:spcBef>
                <a:spcPts val="0"/>
              </a:spcBef>
            </a:pPr>
            <a:r>
              <a:rPr lang="en" sz="1600" b="1" dirty="0" smtClean="0"/>
              <a:t>Seems intended for IoT to smartphones</a:t>
            </a:r>
            <a:r>
              <a:rPr lang="en" sz="1600" dirty="0" smtClean="0"/>
              <a:t/>
            </a:r>
            <a:br>
              <a:rPr lang="en" sz="1600" dirty="0" smtClean="0"/>
            </a:br>
            <a:endParaRPr lang="en" sz="1600" dirty="0" smtClean="0"/>
          </a:p>
          <a:p>
            <a:pPr marL="457200" lvl="0" indent="-228600" rtl="0">
              <a:spcBef>
                <a:spcPts val="0"/>
              </a:spcBef>
            </a:pPr>
            <a:r>
              <a:rPr lang="en" sz="1600" b="1" dirty="0" smtClean="0"/>
              <a:t>Based </a:t>
            </a:r>
            <a:r>
              <a:rPr lang="en" sz="1600" b="1" dirty="0"/>
              <a:t>on Magenta </a:t>
            </a:r>
            <a:r>
              <a:rPr lang="en" sz="1600" b="1" dirty="0" smtClean="0"/>
              <a:t>microkernel</a:t>
            </a:r>
            <a:br>
              <a:rPr lang="en" sz="1600" b="1" dirty="0" smtClean="0"/>
            </a:br>
            <a:r>
              <a:rPr lang="en" sz="1600" b="1" dirty="0" smtClean="0"/>
              <a:t>Derived </a:t>
            </a:r>
            <a:r>
              <a:rPr lang="en" sz="1600" b="1" dirty="0"/>
              <a:t>from LK (Little </a:t>
            </a:r>
            <a:r>
              <a:rPr lang="en" sz="1600" b="1" dirty="0" smtClean="0"/>
              <a:t>Kernel)</a:t>
            </a:r>
            <a:br>
              <a:rPr lang="en" sz="1600" b="1" dirty="0" smtClean="0"/>
            </a:br>
            <a:r>
              <a:rPr lang="en" sz="1600" dirty="0" smtClean="0"/>
              <a:t>Virtual Memory / MMU support</a:t>
            </a:r>
            <a:br>
              <a:rPr lang="en" sz="1600" dirty="0" smtClean="0"/>
            </a:br>
            <a:r>
              <a:rPr lang="en" sz="1600" dirty="0" smtClean="0"/>
              <a:t/>
            </a:r>
            <a:br>
              <a:rPr lang="en" sz="1600" dirty="0" smtClean="0"/>
            </a:br>
            <a:r>
              <a:rPr lang="en" sz="1600" dirty="0" smtClean="0"/>
              <a:t>Kernel- </a:t>
            </a:r>
            <a:r>
              <a:rPr lang="en" sz="1600" dirty="0"/>
              <a:t>/ Userspace </a:t>
            </a:r>
            <a:r>
              <a:rPr lang="en" sz="1600" dirty="0" smtClean="0"/>
              <a:t>Separation</a:t>
            </a:r>
          </a:p>
          <a:p>
            <a:pPr marL="457200" indent="-228600"/>
            <a:endParaRPr lang="en" sz="1600" dirty="0" smtClean="0"/>
          </a:p>
          <a:p>
            <a:pPr marL="457200" lvl="0" indent="-228600" rtl="0">
              <a:spcBef>
                <a:spcPts val="0"/>
              </a:spcBef>
            </a:pPr>
            <a:endParaRPr lang="en" sz="1600" dirty="0" smtClean="0"/>
          </a:p>
          <a:p>
            <a:pPr marL="457200" lvl="0" indent="-228600" rtl="0">
              <a:spcBef>
                <a:spcPts val="0"/>
              </a:spcBef>
            </a:pPr>
            <a:endParaRPr lang="en" sz="1600" dirty="0"/>
          </a:p>
        </p:txBody>
      </p:sp>
    </p:spTree>
    <p:extLst>
      <p:ext uri="{BB962C8B-B14F-4D97-AF65-F5344CB8AC3E}">
        <p14:creationId xmlns:p14="http://schemas.microsoft.com/office/powerpoint/2010/main" val="389284221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84"/>
        <p:cNvGrpSpPr/>
        <p:nvPr/>
      </p:nvGrpSpPr>
      <p:grpSpPr>
        <a:xfrm>
          <a:off x="0" y="0"/>
          <a:ext cx="0" cy="0"/>
          <a:chOff x="0" y="0"/>
          <a:chExt cx="0" cy="0"/>
        </a:xfrm>
      </p:grpSpPr>
      <p:pic>
        <p:nvPicPr>
          <p:cNvPr id="85" name="Shape 85"/>
          <p:cNvPicPr preferRelativeResize="0"/>
          <p:nvPr/>
        </p:nvPicPr>
        <p:blipFill>
          <a:blip r:embed="rId3">
            <a:extLst>
              <a:ext uri="{28A0092B-C50C-407E-A947-70E740481C1C}">
                <a14:useLocalDpi xmlns:a14="http://schemas.microsoft.com/office/drawing/2010/main" val="0"/>
              </a:ext>
            </a:extLst>
          </a:blip>
          <a:stretch>
            <a:fillRect/>
          </a:stretch>
        </p:blipFill>
        <p:spPr>
          <a:xfrm>
            <a:off x="0" y="2582948"/>
            <a:ext cx="4572000" cy="1013254"/>
          </a:xfrm>
          <a:prstGeom prst="rect">
            <a:avLst/>
          </a:prstGeom>
          <a:noFill/>
          <a:ln>
            <a:noFill/>
          </a:ln>
        </p:spPr>
      </p:pic>
      <p:sp>
        <p:nvSpPr>
          <p:cNvPr id="86" name="Shape 86"/>
          <p:cNvSpPr txBox="1">
            <a:spLocks noGrp="1"/>
          </p:cNvSpPr>
          <p:nvPr>
            <p:ph type="title"/>
          </p:nvPr>
        </p:nvSpPr>
        <p:spPr>
          <a:xfrm>
            <a:off x="5283650" y="205975"/>
            <a:ext cx="3148800" cy="857400"/>
          </a:xfrm>
          <a:prstGeom prst="rect">
            <a:avLst/>
          </a:prstGeom>
        </p:spPr>
        <p:txBody>
          <a:bodyPr lIns="91425" tIns="91425" rIns="91425" bIns="91425" anchor="b" anchorCtr="0">
            <a:noAutofit/>
          </a:bodyPr>
          <a:lstStyle/>
          <a:p>
            <a:pPr lvl="0">
              <a:spcBef>
                <a:spcPts val="0"/>
              </a:spcBef>
              <a:buNone/>
            </a:pPr>
            <a:r>
              <a:rPr lang="en" sz="2000" dirty="0" smtClean="0"/>
              <a:t>Fuchsia OS</a:t>
            </a:r>
            <a:r>
              <a:rPr lang="en" dirty="0" smtClean="0"/>
              <a:t/>
            </a:r>
            <a:br>
              <a:rPr lang="en" dirty="0" smtClean="0"/>
            </a:br>
            <a:r>
              <a:rPr lang="en" dirty="0" smtClean="0"/>
              <a:t>Exploit Mitigations</a:t>
            </a:r>
            <a:endParaRPr lang="en" dirty="0"/>
          </a:p>
        </p:txBody>
      </p:sp>
      <p:sp>
        <p:nvSpPr>
          <p:cNvPr id="87" name="Shape 87"/>
          <p:cNvSpPr txBox="1">
            <a:spLocks noGrp="1"/>
          </p:cNvSpPr>
          <p:nvPr>
            <p:ph type="body" idx="1"/>
          </p:nvPr>
        </p:nvSpPr>
        <p:spPr>
          <a:xfrm>
            <a:off x="5001600" y="1425025"/>
            <a:ext cx="3712800" cy="3329100"/>
          </a:xfrm>
          <a:prstGeom prst="rect">
            <a:avLst/>
          </a:prstGeom>
        </p:spPr>
        <p:txBody>
          <a:bodyPr lIns="91425" tIns="91425" rIns="91425" bIns="91425" anchor="t" anchorCtr="0">
            <a:noAutofit/>
          </a:bodyPr>
          <a:lstStyle/>
          <a:p>
            <a:pPr marL="457200" indent="-228600"/>
            <a:r>
              <a:rPr lang="en" b="1" dirty="0" smtClean="0"/>
              <a:t>ESP / DEP</a:t>
            </a:r>
            <a:r>
              <a:rPr lang="en" dirty="0" smtClean="0"/>
              <a:t/>
            </a:r>
            <a:br>
              <a:rPr lang="en" dirty="0" smtClean="0"/>
            </a:br>
            <a:r>
              <a:rPr lang="en" dirty="0" smtClean="0"/>
              <a:t>x86 MMU-based DEP policies</a:t>
            </a:r>
            <a:br>
              <a:rPr lang="en" dirty="0" smtClean="0"/>
            </a:br>
            <a:endParaRPr lang="en" dirty="0" smtClean="0"/>
          </a:p>
          <a:p>
            <a:pPr marL="457200" indent="-228600"/>
            <a:r>
              <a:rPr lang="en" b="1" dirty="0" smtClean="0"/>
              <a:t>ASLR</a:t>
            </a:r>
            <a:r>
              <a:rPr lang="en" dirty="0" smtClean="0"/>
              <a:t/>
            </a:r>
            <a:br>
              <a:rPr lang="en" dirty="0" smtClean="0"/>
            </a:br>
            <a:r>
              <a:rPr lang="en" dirty="0" smtClean="0"/>
              <a:t>All executables PIE by default</a:t>
            </a:r>
            <a:br>
              <a:rPr lang="en" dirty="0" smtClean="0"/>
            </a:br>
            <a:r>
              <a:rPr lang="en" dirty="0" smtClean="0"/>
              <a:t/>
            </a:r>
            <a:br>
              <a:rPr lang="en" dirty="0" smtClean="0"/>
            </a:br>
            <a:r>
              <a:rPr lang="en" dirty="0" smtClean="0"/>
              <a:t>Randomization draws on OS CSPRNG</a:t>
            </a:r>
          </a:p>
          <a:p>
            <a:pPr marL="457200" indent="-228600"/>
            <a:endParaRPr lang="en" dirty="0" smtClean="0"/>
          </a:p>
          <a:p>
            <a:pPr marL="457200" indent="-228600"/>
            <a:r>
              <a:rPr lang="en" b="1" dirty="0" smtClean="0"/>
              <a:t>Stack Canaries (GCC SSP Model)</a:t>
            </a:r>
            <a:r>
              <a:rPr lang="en" dirty="0" smtClean="0"/>
              <a:t/>
            </a:r>
            <a:br>
              <a:rPr lang="en" dirty="0" smtClean="0"/>
            </a:br>
            <a:r>
              <a:rPr lang="en" dirty="0" smtClean="0"/>
              <a:t>Single early-boot global canary</a:t>
            </a:r>
            <a:br>
              <a:rPr lang="en" dirty="0" smtClean="0"/>
            </a:br>
            <a:r>
              <a:rPr lang="en" dirty="0" smtClean="0"/>
              <a:t/>
            </a:r>
            <a:br>
              <a:rPr lang="en" dirty="0" smtClean="0"/>
            </a:br>
            <a:r>
              <a:rPr lang="en" dirty="0" smtClean="0"/>
              <a:t>Canary generated using HW RNG API</a:t>
            </a:r>
            <a:br>
              <a:rPr lang="en" dirty="0" smtClean="0"/>
            </a:br>
            <a:r>
              <a:rPr lang="en" dirty="0" smtClean="0"/>
              <a:t>Static value fallback</a:t>
            </a:r>
            <a:br>
              <a:rPr lang="en" dirty="0" smtClean="0"/>
            </a:br>
            <a:r>
              <a:rPr lang="en" dirty="0" smtClean="0"/>
              <a:t/>
            </a:r>
            <a:br>
              <a:rPr lang="en" dirty="0" smtClean="0"/>
            </a:br>
            <a:r>
              <a:rPr lang="en" dirty="0" smtClean="0"/>
              <a:t>Canary </a:t>
            </a:r>
            <a:r>
              <a:rPr lang="en" dirty="0" smtClean="0"/>
              <a:t>failure -&gt; kernel panic</a:t>
            </a:r>
            <a:r>
              <a:rPr lang="en" dirty="0" smtClean="0"/>
              <a:t/>
            </a:r>
            <a:br>
              <a:rPr lang="en" dirty="0" smtClean="0"/>
            </a:br>
            <a:r>
              <a:rPr lang="en" dirty="0" smtClean="0"/>
              <a:t/>
            </a:r>
            <a:br>
              <a:rPr lang="en" dirty="0" smtClean="0"/>
            </a:br>
            <a:endParaRPr lang="en" dirty="0" smtClean="0"/>
          </a:p>
          <a:p>
            <a:pPr marL="457200" lvl="0" indent="-228600" rtl="0">
              <a:spcBef>
                <a:spcPts val="0"/>
              </a:spcBef>
            </a:pPr>
            <a:endParaRPr lang="en" dirty="0" smtClean="0"/>
          </a:p>
          <a:p>
            <a:pPr marL="457200" lvl="0" indent="-228600" rtl="0">
              <a:spcBef>
                <a:spcPts val="0"/>
              </a:spcBef>
            </a:pPr>
            <a:endParaRPr lang="en" dirty="0"/>
          </a:p>
        </p:txBody>
      </p:sp>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l="1" t="2344" r="1666" b="14488"/>
          <a:stretch/>
        </p:blipFill>
        <p:spPr>
          <a:xfrm>
            <a:off x="0" y="3678405"/>
            <a:ext cx="4572000" cy="1323110"/>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30392"/>
            <a:ext cx="4572000" cy="2370353"/>
          </a:xfrm>
          <a:prstGeom prst="rect">
            <a:avLst/>
          </a:prstGeom>
        </p:spPr>
      </p:pic>
    </p:spTree>
    <p:extLst>
      <p:ext uri="{BB962C8B-B14F-4D97-AF65-F5344CB8AC3E}">
        <p14:creationId xmlns:p14="http://schemas.microsoft.com/office/powerpoint/2010/main" val="144020165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1000" b="-31000"/>
          </a:stretch>
        </a:blipFill>
        <a:effectLst/>
      </p:bgPr>
    </p:bg>
    <p:spTree>
      <p:nvGrpSpPr>
        <p:cNvPr id="1" name="Shape 72"/>
        <p:cNvGrpSpPr/>
        <p:nvPr/>
      </p:nvGrpSpPr>
      <p:grpSpPr>
        <a:xfrm>
          <a:off x="0" y="0"/>
          <a:ext cx="0" cy="0"/>
          <a:chOff x="0" y="0"/>
          <a:chExt cx="0" cy="0"/>
        </a:xfrm>
      </p:grpSpPr>
      <p:sp>
        <p:nvSpPr>
          <p:cNvPr id="73" name="Shape 73"/>
          <p:cNvSpPr txBox="1">
            <a:spLocks noGrp="1"/>
          </p:cNvSpPr>
          <p:nvPr>
            <p:ph type="ctrTitle"/>
          </p:nvPr>
        </p:nvSpPr>
        <p:spPr>
          <a:xfrm>
            <a:off x="925200" y="925200"/>
            <a:ext cx="7293300" cy="3293100"/>
          </a:xfrm>
          <a:prstGeom prst="rect">
            <a:avLst/>
          </a:prstGeom>
        </p:spPr>
        <p:txBody>
          <a:bodyPr lIns="91425" tIns="91425" rIns="91425" bIns="91425" anchor="ctr" anchorCtr="0">
            <a:noAutofit/>
          </a:bodyPr>
          <a:lstStyle/>
          <a:p>
            <a:pPr lvl="0" rtl="0">
              <a:spcBef>
                <a:spcPts val="0"/>
              </a:spcBef>
              <a:buNone/>
            </a:pPr>
            <a:r>
              <a:rPr lang="en" sz="2800" dirty="0" smtClean="0"/>
              <a:t>Academic Mitigation Examples</a:t>
            </a:r>
            <a:endParaRPr lang="en" sz="2800" dirty="0"/>
          </a:p>
        </p:txBody>
      </p:sp>
    </p:spTree>
    <p:extLst>
      <p:ext uri="{BB962C8B-B14F-4D97-AF65-F5344CB8AC3E}">
        <p14:creationId xmlns:p14="http://schemas.microsoft.com/office/powerpoint/2010/main" val="69680052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84"/>
        <p:cNvGrpSpPr/>
        <p:nvPr/>
      </p:nvGrpSpPr>
      <p:grpSpPr>
        <a:xfrm>
          <a:off x="0" y="0"/>
          <a:ext cx="0" cy="0"/>
          <a:chOff x="0" y="0"/>
          <a:chExt cx="0" cy="0"/>
        </a:xfrm>
      </p:grpSpPr>
      <p:sp>
        <p:nvSpPr>
          <p:cNvPr id="86" name="Shape 86"/>
          <p:cNvSpPr txBox="1">
            <a:spLocks noGrp="1"/>
          </p:cNvSpPr>
          <p:nvPr>
            <p:ph type="title"/>
          </p:nvPr>
        </p:nvSpPr>
        <p:spPr>
          <a:xfrm>
            <a:off x="5283650" y="205975"/>
            <a:ext cx="3148800" cy="857400"/>
          </a:xfrm>
          <a:prstGeom prst="rect">
            <a:avLst/>
          </a:prstGeom>
        </p:spPr>
        <p:txBody>
          <a:bodyPr lIns="91425" tIns="91425" rIns="91425" bIns="91425" anchor="b" anchorCtr="0">
            <a:noAutofit/>
          </a:bodyPr>
          <a:lstStyle/>
          <a:p>
            <a:pPr lvl="0">
              <a:spcBef>
                <a:spcPts val="0"/>
              </a:spcBef>
              <a:buNone/>
            </a:pPr>
            <a:r>
              <a:rPr lang="en" sz="2000" dirty="0" smtClean="0"/>
              <a:t>MAVR* &amp; AVRAND**</a:t>
            </a:r>
            <a:endParaRPr lang="en" sz="2000" dirty="0"/>
          </a:p>
        </p:txBody>
      </p:sp>
      <p:sp>
        <p:nvSpPr>
          <p:cNvPr id="87" name="Shape 87"/>
          <p:cNvSpPr txBox="1">
            <a:spLocks noGrp="1"/>
          </p:cNvSpPr>
          <p:nvPr>
            <p:ph type="body" idx="1"/>
          </p:nvPr>
        </p:nvSpPr>
        <p:spPr>
          <a:xfrm>
            <a:off x="5001599" y="1425025"/>
            <a:ext cx="4017709" cy="3329100"/>
          </a:xfrm>
          <a:prstGeom prst="rect">
            <a:avLst/>
          </a:prstGeom>
        </p:spPr>
        <p:txBody>
          <a:bodyPr lIns="91425" tIns="91425" rIns="91425" bIns="91425" anchor="t" anchorCtr="0">
            <a:noAutofit/>
          </a:bodyPr>
          <a:lstStyle/>
          <a:p>
            <a:pPr marL="457200" lvl="0" indent="-228600" rtl="0">
              <a:spcBef>
                <a:spcPts val="0"/>
              </a:spcBef>
            </a:pPr>
            <a:r>
              <a:rPr lang="en" sz="1400" b="1" dirty="0" smtClean="0"/>
              <a:t>Boot-Time Code Diversification</a:t>
            </a:r>
          </a:p>
          <a:p>
            <a:pPr marL="457200" lvl="0" indent="-228600" rtl="0">
              <a:spcBef>
                <a:spcPts val="0"/>
              </a:spcBef>
            </a:pPr>
            <a:endParaRPr lang="en" sz="1400" b="1" dirty="0"/>
          </a:p>
          <a:p>
            <a:pPr marL="457200" lvl="0" indent="-228600" rtl="0">
              <a:spcBef>
                <a:spcPts val="0"/>
              </a:spcBef>
            </a:pPr>
            <a:r>
              <a:rPr lang="en" sz="1400" b="1" dirty="0" smtClean="0"/>
              <a:t>MAVR: Ardupilot UAV system</a:t>
            </a:r>
          </a:p>
          <a:p>
            <a:pPr marL="457200" lvl="0" indent="-228600" rtl="0">
              <a:spcBef>
                <a:spcPts val="0"/>
              </a:spcBef>
            </a:pPr>
            <a:r>
              <a:rPr lang="en" sz="1400" b="1" dirty="0" smtClean="0"/>
              <a:t>AVRAND: AVR chip in Arduino Yun</a:t>
            </a:r>
          </a:p>
          <a:p>
            <a:pPr marL="457200" lvl="0" indent="-228600" rtl="0">
              <a:spcBef>
                <a:spcPts val="0"/>
              </a:spcBef>
            </a:pPr>
            <a:endParaRPr lang="en" sz="1400" b="1" dirty="0"/>
          </a:p>
          <a:p>
            <a:pPr marL="457200" lvl="0" indent="-228600" rtl="0">
              <a:spcBef>
                <a:spcPts val="0"/>
              </a:spcBef>
            </a:pPr>
            <a:r>
              <a:rPr lang="en" sz="1400" b="1" dirty="0" smtClean="0"/>
              <a:t>MAVR requires hardware mod</a:t>
            </a:r>
            <a:br>
              <a:rPr lang="en" sz="1400" b="1" dirty="0" smtClean="0"/>
            </a:br>
            <a:r>
              <a:rPr lang="en" sz="1400" dirty="0" smtClean="0"/>
              <a:t>Additional master processor + flash chip</a:t>
            </a:r>
          </a:p>
          <a:p>
            <a:pPr marL="457200" lvl="0" indent="-228600" rtl="0">
              <a:spcBef>
                <a:spcPts val="0"/>
              </a:spcBef>
            </a:pPr>
            <a:endParaRPr lang="en" sz="1400" b="1" dirty="0" smtClean="0"/>
          </a:p>
          <a:p>
            <a:pPr marL="457200" lvl="0" indent="-228600" rtl="0">
              <a:spcBef>
                <a:spcPts val="0"/>
              </a:spcBef>
            </a:pPr>
            <a:r>
              <a:rPr lang="en" sz="1400" b="1" dirty="0" smtClean="0"/>
              <a:t>(Re)Randomize by re-flashing</a:t>
            </a:r>
            <a:br>
              <a:rPr lang="en" sz="1400" b="1" dirty="0" smtClean="0"/>
            </a:br>
            <a:r>
              <a:rPr lang="en" sz="1400" dirty="0" smtClean="0"/>
              <a:t>Every N restarts or after crash</a:t>
            </a:r>
          </a:p>
          <a:p>
            <a:pPr marL="457200" lvl="0" indent="-228600" rtl="0">
              <a:spcBef>
                <a:spcPts val="0"/>
              </a:spcBef>
            </a:pPr>
            <a:endParaRPr lang="en" sz="1400" b="1" dirty="0" smtClean="0"/>
          </a:p>
          <a:p>
            <a:pPr marL="457200" lvl="0" indent="-228600" rtl="0">
              <a:spcBef>
                <a:spcPts val="0"/>
              </a:spcBef>
            </a:pPr>
            <a:r>
              <a:rPr lang="en" sz="1400" b="1" dirty="0" smtClean="0"/>
              <a:t>Attacker can reduce device lifespan by forcing re-flash to exhaust program / erase cycles</a:t>
            </a:r>
            <a:endParaRPr lang="en" sz="1400" dirty="0"/>
          </a:p>
        </p:txBody>
      </p:sp>
      <p:pic>
        <p:nvPicPr>
          <p:cNvPr id="1028" name="Picture 4" descr="https://www.topconpositioning.com/sites/default/files/styles/product_image/public/product_feature_image/massdata_siriuspro_cutout_2.png?itok=JW-EHI7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90" y="2816615"/>
            <a:ext cx="3026746" cy="142593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2309" y="133153"/>
            <a:ext cx="2031179" cy="1354118"/>
          </a:xfrm>
          <a:prstGeom prst="rect">
            <a:avLst/>
          </a:prstGeom>
        </p:spPr>
      </p:pic>
      <p:pic>
        <p:nvPicPr>
          <p:cNvPr id="1030" name="Picture 6" descr="http://fpvcentral.net/wp-content/uploads/2013/11/service-drone-photo-526a7995d8feb-multirotor-g4-4-8-eagle-brushless-ii.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73092" y="2385048"/>
            <a:ext cx="1778901" cy="1304527"/>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ttps://packagecontrol.io/readmes/img/4045f874a64b4573fab886152d1f0604a40873a1.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72756" y="31506"/>
            <a:ext cx="1598073" cy="139351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http://www.linino.org/wordpress/wp-content/uploads/2013/10/yun_module.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92079" y="1093176"/>
            <a:ext cx="2070464" cy="1857502"/>
          </a:xfrm>
          <a:prstGeom prst="rect">
            <a:avLst/>
          </a:prstGeom>
          <a:noFill/>
          <a:extLst>
            <a:ext uri="{909E8E84-426E-40DD-AFC4-6F175D3DCCD1}">
              <a14:hiddenFill xmlns:a14="http://schemas.microsoft.com/office/drawing/2010/main">
                <a:solidFill>
                  <a:srgbClr val="FFFFFF"/>
                </a:solidFill>
              </a14:hiddenFill>
            </a:ext>
          </a:extLst>
        </p:spPr>
      </p:pic>
      <p:sp>
        <p:nvSpPr>
          <p:cNvPr id="13" name="Shape 60"/>
          <p:cNvSpPr txBox="1"/>
          <p:nvPr/>
        </p:nvSpPr>
        <p:spPr>
          <a:xfrm>
            <a:off x="292309" y="4135557"/>
            <a:ext cx="4299087" cy="288930"/>
          </a:xfrm>
          <a:prstGeom prst="rect">
            <a:avLst/>
          </a:prstGeom>
          <a:noFill/>
          <a:ln>
            <a:noFill/>
          </a:ln>
        </p:spPr>
        <p:txBody>
          <a:bodyPr lIns="91425" tIns="91425" rIns="91425" bIns="91425" anchor="t" anchorCtr="0">
            <a:noAutofit/>
          </a:bodyPr>
          <a:lstStyle/>
          <a:p>
            <a:pPr lvl="0">
              <a:lnSpc>
                <a:spcPct val="115000"/>
              </a:lnSpc>
              <a:spcBef>
                <a:spcPts val="600"/>
              </a:spcBef>
              <a:buClr>
                <a:schemeClr val="dk1"/>
              </a:buClr>
              <a:buSzPct val="122222"/>
            </a:pPr>
            <a:r>
              <a:rPr lang="en" sz="900" i="1" dirty="0" smtClean="0">
                <a:solidFill>
                  <a:schemeClr val="bg1"/>
                </a:solidFill>
                <a:latin typeface="Raleway"/>
                <a:ea typeface="Raleway"/>
                <a:cs typeface="Raleway"/>
                <a:sym typeface="Raleway"/>
              </a:rPr>
              <a:t>* </a:t>
            </a:r>
            <a:r>
              <a:rPr lang="en-US" sz="900" i="1" dirty="0">
                <a:solidFill>
                  <a:schemeClr val="bg1"/>
                </a:solidFill>
                <a:latin typeface="Raleway"/>
                <a:ea typeface="Raleway"/>
                <a:cs typeface="Raleway"/>
                <a:sym typeface="Raleway"/>
              </a:rPr>
              <a:t>MAVR: Code Reuse Stealthy Attacks and Mitigation on Unmanned Aerial </a:t>
            </a:r>
            <a:r>
              <a:rPr lang="en-US" sz="900" i="1" dirty="0" smtClean="0">
                <a:solidFill>
                  <a:schemeClr val="bg1"/>
                </a:solidFill>
                <a:latin typeface="Raleway"/>
                <a:ea typeface="Raleway"/>
                <a:cs typeface="Raleway"/>
                <a:sym typeface="Raleway"/>
              </a:rPr>
              <a:t>Vehicles – </a:t>
            </a:r>
            <a:r>
              <a:rPr lang="en-US" sz="900" i="1" dirty="0" err="1" smtClean="0">
                <a:solidFill>
                  <a:schemeClr val="bg1"/>
                </a:solidFill>
                <a:latin typeface="Raleway"/>
                <a:ea typeface="Raleway"/>
                <a:cs typeface="Raleway"/>
                <a:sym typeface="Raleway"/>
              </a:rPr>
              <a:t>Habibi</a:t>
            </a:r>
            <a:r>
              <a:rPr lang="en-US" sz="900" i="1" dirty="0" smtClean="0">
                <a:solidFill>
                  <a:schemeClr val="bg1"/>
                </a:solidFill>
                <a:latin typeface="Raleway"/>
                <a:ea typeface="Raleway"/>
                <a:cs typeface="Raleway"/>
                <a:sym typeface="Raleway"/>
              </a:rPr>
              <a:t> et al. (</a:t>
            </a:r>
            <a:r>
              <a:rPr lang="en-US" sz="900" i="1" dirty="0">
                <a:solidFill>
                  <a:schemeClr val="bg1"/>
                </a:solidFill>
                <a:latin typeface="Raleway"/>
                <a:ea typeface="Raleway"/>
                <a:cs typeface="Raleway"/>
                <a:sym typeface="Raleway"/>
              </a:rPr>
              <a:t>2015</a:t>
            </a:r>
            <a:r>
              <a:rPr lang="en-US" sz="900" i="1" dirty="0" smtClean="0">
                <a:solidFill>
                  <a:schemeClr val="bg1"/>
                </a:solidFill>
                <a:latin typeface="Raleway"/>
                <a:ea typeface="Raleway"/>
                <a:cs typeface="Raleway"/>
                <a:sym typeface="Raleway"/>
              </a:rPr>
              <a:t>)</a:t>
            </a:r>
            <a:br>
              <a:rPr lang="en-US" sz="900" i="1" dirty="0" smtClean="0">
                <a:solidFill>
                  <a:schemeClr val="bg1"/>
                </a:solidFill>
                <a:latin typeface="Raleway"/>
                <a:ea typeface="Raleway"/>
                <a:cs typeface="Raleway"/>
                <a:sym typeface="Raleway"/>
              </a:rPr>
            </a:br>
            <a:r>
              <a:rPr lang="en-US" sz="900" i="1" dirty="0">
                <a:solidFill>
                  <a:schemeClr val="bg1"/>
                </a:solidFill>
                <a:latin typeface="Raleway"/>
                <a:ea typeface="Raleway"/>
                <a:cs typeface="Raleway"/>
                <a:sym typeface="Raleway"/>
              </a:rPr>
              <a:t/>
            </a:r>
            <a:br>
              <a:rPr lang="en-US" sz="900" i="1" dirty="0">
                <a:solidFill>
                  <a:schemeClr val="bg1"/>
                </a:solidFill>
                <a:latin typeface="Raleway"/>
                <a:ea typeface="Raleway"/>
                <a:cs typeface="Raleway"/>
                <a:sym typeface="Raleway"/>
              </a:rPr>
            </a:br>
            <a:r>
              <a:rPr lang="en-US" sz="900" i="1" dirty="0">
                <a:solidFill>
                  <a:schemeClr val="bg1"/>
                </a:solidFill>
                <a:latin typeface="Raleway"/>
                <a:ea typeface="Raleway"/>
                <a:cs typeface="Raleway"/>
                <a:sym typeface="Raleway"/>
              </a:rPr>
              <a:t>** AVRAND: A Software-Based Defense Against Code Reuse Attacks for AVR Embedded </a:t>
            </a:r>
            <a:r>
              <a:rPr lang="en-US" sz="900" i="1" dirty="0" smtClean="0">
                <a:solidFill>
                  <a:schemeClr val="bg1"/>
                </a:solidFill>
                <a:latin typeface="Raleway"/>
                <a:ea typeface="Raleway"/>
                <a:cs typeface="Raleway"/>
                <a:sym typeface="Raleway"/>
              </a:rPr>
              <a:t>Devices – </a:t>
            </a:r>
            <a:r>
              <a:rPr lang="en-US" sz="900" i="1" dirty="0" err="1" smtClean="0">
                <a:solidFill>
                  <a:schemeClr val="bg1"/>
                </a:solidFill>
                <a:latin typeface="Raleway"/>
                <a:ea typeface="Raleway"/>
                <a:cs typeface="Raleway"/>
                <a:sym typeface="Raleway"/>
              </a:rPr>
              <a:t>Pastrana</a:t>
            </a:r>
            <a:r>
              <a:rPr lang="en-US" sz="900" i="1" dirty="0" smtClean="0">
                <a:solidFill>
                  <a:schemeClr val="bg1"/>
                </a:solidFill>
                <a:latin typeface="Raleway"/>
                <a:ea typeface="Raleway"/>
                <a:cs typeface="Raleway"/>
                <a:sym typeface="Raleway"/>
              </a:rPr>
              <a:t> et al. (2016)</a:t>
            </a:r>
            <a:endParaRPr lang="en" sz="900" i="1" dirty="0">
              <a:solidFill>
                <a:schemeClr val="bg1"/>
              </a:solidFill>
              <a:latin typeface="Raleway"/>
              <a:ea typeface="Raleway"/>
              <a:cs typeface="Raleway"/>
              <a:sym typeface="Raleway"/>
            </a:endParaRPr>
          </a:p>
        </p:txBody>
      </p:sp>
    </p:spTree>
    <p:extLst>
      <p:ext uri="{BB962C8B-B14F-4D97-AF65-F5344CB8AC3E}">
        <p14:creationId xmlns:p14="http://schemas.microsoft.com/office/powerpoint/2010/main" val="70551559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72"/>
        <p:cNvGrpSpPr/>
        <p:nvPr/>
      </p:nvGrpSpPr>
      <p:grpSpPr>
        <a:xfrm>
          <a:off x="0" y="0"/>
          <a:ext cx="0" cy="0"/>
          <a:chOff x="0" y="0"/>
          <a:chExt cx="0" cy="0"/>
        </a:xfrm>
      </p:grpSpPr>
      <p:sp>
        <p:nvSpPr>
          <p:cNvPr id="73" name="Shape 73"/>
          <p:cNvSpPr txBox="1">
            <a:spLocks noGrp="1"/>
          </p:cNvSpPr>
          <p:nvPr>
            <p:ph type="ctrTitle"/>
          </p:nvPr>
        </p:nvSpPr>
        <p:spPr>
          <a:xfrm>
            <a:off x="925200" y="925200"/>
            <a:ext cx="7293300" cy="3293100"/>
          </a:xfrm>
          <a:prstGeom prst="rect">
            <a:avLst/>
          </a:prstGeom>
        </p:spPr>
        <p:txBody>
          <a:bodyPr lIns="91425" tIns="91425" rIns="91425" bIns="91425" anchor="ctr" anchorCtr="0">
            <a:noAutofit/>
          </a:bodyPr>
          <a:lstStyle/>
          <a:p>
            <a:pPr lvl="0" rtl="0">
              <a:spcBef>
                <a:spcPts val="0"/>
              </a:spcBef>
              <a:buNone/>
            </a:pPr>
            <a:r>
              <a:rPr lang="en" sz="2800" dirty="0" smtClean="0"/>
              <a:t>Deeply Embedded</a:t>
            </a:r>
            <a:br>
              <a:rPr lang="en" sz="2800" dirty="0" smtClean="0"/>
            </a:br>
            <a:r>
              <a:rPr lang="en" sz="2800" dirty="0" smtClean="0"/>
              <a:t>Exploit Mitigation Criteria</a:t>
            </a:r>
            <a:endParaRPr lang="en" sz="2800" dirty="0"/>
          </a:p>
        </p:txBody>
      </p:sp>
    </p:spTree>
    <p:extLst>
      <p:ext uri="{BB962C8B-B14F-4D97-AF65-F5344CB8AC3E}">
        <p14:creationId xmlns:p14="http://schemas.microsoft.com/office/powerpoint/2010/main" val="181142016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84"/>
        <p:cNvGrpSpPr/>
        <p:nvPr/>
      </p:nvGrpSpPr>
      <p:grpSpPr>
        <a:xfrm>
          <a:off x="0" y="0"/>
          <a:ext cx="0" cy="0"/>
          <a:chOff x="0" y="0"/>
          <a:chExt cx="0" cy="0"/>
        </a:xfrm>
      </p:grpSpPr>
      <p:pic>
        <p:nvPicPr>
          <p:cNvPr id="85" name="Shape 85"/>
          <p:cNvPicPr preferRelativeResize="0"/>
          <p:nvPr/>
        </p:nvPicPr>
        <p:blipFill>
          <a:blip r:embed="rId3">
            <a:extLst>
              <a:ext uri="{28A0092B-C50C-407E-A947-70E740481C1C}">
                <a14:useLocalDpi xmlns:a14="http://schemas.microsoft.com/office/drawing/2010/main" val="0"/>
              </a:ext>
            </a:extLst>
          </a:blip>
          <a:stretch>
            <a:fillRect/>
          </a:stretch>
        </p:blipFill>
        <p:spPr>
          <a:xfrm>
            <a:off x="742950" y="0"/>
            <a:ext cx="3086100" cy="5143500"/>
          </a:xfrm>
          <a:prstGeom prst="rect">
            <a:avLst/>
          </a:prstGeom>
          <a:noFill/>
          <a:ln>
            <a:noFill/>
          </a:ln>
        </p:spPr>
      </p:pic>
      <p:sp>
        <p:nvSpPr>
          <p:cNvPr id="86" name="Shape 86"/>
          <p:cNvSpPr txBox="1">
            <a:spLocks noGrp="1"/>
          </p:cNvSpPr>
          <p:nvPr>
            <p:ph type="title"/>
          </p:nvPr>
        </p:nvSpPr>
        <p:spPr>
          <a:xfrm>
            <a:off x="5283650" y="205975"/>
            <a:ext cx="3148800" cy="857400"/>
          </a:xfrm>
          <a:prstGeom prst="rect">
            <a:avLst/>
          </a:prstGeom>
        </p:spPr>
        <p:txBody>
          <a:bodyPr lIns="91425" tIns="91425" rIns="91425" bIns="91425" anchor="b" anchorCtr="0">
            <a:noAutofit/>
          </a:bodyPr>
          <a:lstStyle/>
          <a:p>
            <a:pPr lvl="0">
              <a:spcBef>
                <a:spcPts val="0"/>
              </a:spcBef>
              <a:buNone/>
            </a:pPr>
            <a:r>
              <a:rPr lang="en" sz="2000" dirty="0" smtClean="0"/>
              <a:t>Embedded Exploit Mitigation Criteria</a:t>
            </a:r>
            <a:endParaRPr lang="en" sz="2000" dirty="0"/>
          </a:p>
        </p:txBody>
      </p:sp>
      <p:sp>
        <p:nvSpPr>
          <p:cNvPr id="87" name="Shape 87"/>
          <p:cNvSpPr txBox="1">
            <a:spLocks noGrp="1"/>
          </p:cNvSpPr>
          <p:nvPr>
            <p:ph type="body" idx="1"/>
          </p:nvPr>
        </p:nvSpPr>
        <p:spPr>
          <a:xfrm>
            <a:off x="5001600" y="1425025"/>
            <a:ext cx="3712800" cy="3329100"/>
          </a:xfrm>
          <a:prstGeom prst="rect">
            <a:avLst/>
          </a:prstGeom>
        </p:spPr>
        <p:txBody>
          <a:bodyPr lIns="91425" tIns="91425" rIns="91425" bIns="91425" anchor="t" anchorCtr="0">
            <a:noAutofit/>
          </a:bodyPr>
          <a:lstStyle/>
          <a:p>
            <a:pPr marL="457200" lvl="0" indent="-228600" rtl="0">
              <a:spcBef>
                <a:spcPts val="0"/>
              </a:spcBef>
            </a:pPr>
            <a:r>
              <a:rPr lang="en" sz="1800" b="1" dirty="0" smtClean="0"/>
              <a:t>Low Resource Pressure</a:t>
            </a:r>
            <a:r>
              <a:rPr lang="en" sz="1800" dirty="0" smtClean="0"/>
              <a:t/>
            </a:r>
            <a:br>
              <a:rPr lang="en" sz="1800" dirty="0" smtClean="0"/>
            </a:br>
            <a:r>
              <a:rPr lang="en" sz="1600" dirty="0" smtClean="0"/>
              <a:t>Max 5% Overhead*</a:t>
            </a:r>
          </a:p>
          <a:p>
            <a:pPr marL="457200" lvl="0" indent="-228600" rtl="0">
              <a:spcBef>
                <a:spcPts val="0"/>
              </a:spcBef>
            </a:pPr>
            <a:endParaRPr lang="en" sz="1800" dirty="0" smtClean="0"/>
          </a:p>
          <a:p>
            <a:pPr marL="457200" lvl="0" indent="-228600" rtl="0">
              <a:spcBef>
                <a:spcPts val="0"/>
              </a:spcBef>
            </a:pPr>
            <a:r>
              <a:rPr lang="en" sz="1800" b="1" dirty="0" smtClean="0"/>
              <a:t>Hardware Agnostic</a:t>
            </a:r>
            <a:r>
              <a:rPr lang="en" sz="1800" dirty="0" smtClean="0"/>
              <a:t/>
            </a:r>
            <a:br>
              <a:rPr lang="en" sz="1800" dirty="0" smtClean="0"/>
            </a:br>
            <a:endParaRPr lang="en" sz="1800" dirty="0" smtClean="0"/>
          </a:p>
          <a:p>
            <a:pPr marL="457200" lvl="0" indent="-228600" rtl="0">
              <a:spcBef>
                <a:spcPts val="0"/>
              </a:spcBef>
            </a:pPr>
            <a:r>
              <a:rPr lang="en" sz="1800" b="1" dirty="0" smtClean="0"/>
              <a:t>Availability Preservation</a:t>
            </a:r>
          </a:p>
          <a:p>
            <a:pPr marL="457200" lvl="0" indent="-228600" rtl="0">
              <a:spcBef>
                <a:spcPts val="0"/>
              </a:spcBef>
            </a:pPr>
            <a:endParaRPr lang="en" sz="1800" dirty="0" smtClean="0"/>
          </a:p>
          <a:p>
            <a:pPr marL="457200" lvl="0" indent="-228600" rtl="0">
              <a:spcBef>
                <a:spcPts val="0"/>
              </a:spcBef>
            </a:pPr>
            <a:r>
              <a:rPr lang="en" sz="1800" b="1" dirty="0" smtClean="0"/>
              <a:t>‘Real-Time Friendly’</a:t>
            </a:r>
            <a:r>
              <a:rPr lang="en" sz="1800" dirty="0" smtClean="0"/>
              <a:t/>
            </a:r>
            <a:br>
              <a:rPr lang="en" sz="1800" dirty="0" smtClean="0"/>
            </a:br>
            <a:endParaRPr lang="en" sz="1800" dirty="0" smtClean="0"/>
          </a:p>
          <a:p>
            <a:pPr marL="457200" lvl="0" indent="-228600" rtl="0">
              <a:spcBef>
                <a:spcPts val="0"/>
              </a:spcBef>
            </a:pPr>
            <a:r>
              <a:rPr lang="en" sz="1800" b="1" dirty="0" smtClean="0"/>
              <a:t>Easy RTOS Integratio</a:t>
            </a:r>
            <a:r>
              <a:rPr lang="en" sz="1800" dirty="0" smtClean="0"/>
              <a:t>n</a:t>
            </a:r>
            <a:endParaRPr lang="en" sz="1800" dirty="0"/>
          </a:p>
        </p:txBody>
      </p:sp>
      <p:sp>
        <p:nvSpPr>
          <p:cNvPr id="6" name="Shape 60"/>
          <p:cNvSpPr txBox="1"/>
          <p:nvPr/>
        </p:nvSpPr>
        <p:spPr>
          <a:xfrm>
            <a:off x="4627097" y="4654416"/>
            <a:ext cx="3922843" cy="357300"/>
          </a:xfrm>
          <a:prstGeom prst="rect">
            <a:avLst/>
          </a:prstGeom>
          <a:noFill/>
          <a:ln>
            <a:noFill/>
          </a:ln>
        </p:spPr>
        <p:txBody>
          <a:bodyPr lIns="91425" tIns="91425" rIns="91425" bIns="91425" anchor="t" anchorCtr="0">
            <a:noAutofit/>
          </a:bodyPr>
          <a:lstStyle/>
          <a:p>
            <a:pPr lvl="0">
              <a:lnSpc>
                <a:spcPct val="115000"/>
              </a:lnSpc>
              <a:spcBef>
                <a:spcPts val="600"/>
              </a:spcBef>
              <a:buClr>
                <a:schemeClr val="dk1"/>
              </a:buClr>
              <a:buSzPct val="122222"/>
            </a:pPr>
            <a:r>
              <a:rPr lang="en-US" sz="900" i="1" dirty="0" smtClean="0">
                <a:solidFill>
                  <a:schemeClr val="tx1"/>
                </a:solidFill>
                <a:latin typeface="Raleway"/>
                <a:ea typeface="Raleway"/>
                <a:cs typeface="Raleway"/>
                <a:sym typeface="Raleway"/>
              </a:rPr>
              <a:t>* Microsoft </a:t>
            </a:r>
            <a:r>
              <a:rPr lang="en-US" sz="900" i="1" dirty="0" err="1" smtClean="0">
                <a:solidFill>
                  <a:schemeClr val="tx1"/>
                </a:solidFill>
                <a:latin typeface="Raleway"/>
                <a:ea typeface="Raleway"/>
                <a:cs typeface="Raleway"/>
                <a:sym typeface="Raleway"/>
              </a:rPr>
              <a:t>BlueHat</a:t>
            </a:r>
            <a:r>
              <a:rPr lang="en-US" sz="900" i="1" dirty="0" smtClean="0">
                <a:solidFill>
                  <a:schemeClr val="tx1"/>
                </a:solidFill>
                <a:latin typeface="Raleway"/>
                <a:ea typeface="Raleway"/>
                <a:cs typeface="Raleway"/>
                <a:sym typeface="Raleway"/>
              </a:rPr>
              <a:t> Prize Rules (2012),</a:t>
            </a:r>
            <a:br>
              <a:rPr lang="en-US" sz="900" i="1" dirty="0" smtClean="0">
                <a:solidFill>
                  <a:schemeClr val="tx1"/>
                </a:solidFill>
                <a:latin typeface="Raleway"/>
                <a:ea typeface="Raleway"/>
                <a:cs typeface="Raleway"/>
                <a:sym typeface="Raleway"/>
              </a:rPr>
            </a:br>
            <a:r>
              <a:rPr lang="en-US" sz="900" i="1" dirty="0" smtClean="0">
                <a:solidFill>
                  <a:schemeClr val="tx1"/>
                </a:solidFill>
                <a:latin typeface="Raleway"/>
                <a:ea typeface="Raleway"/>
                <a:cs typeface="Raleway"/>
                <a:sym typeface="Raleway"/>
              </a:rPr>
              <a:t>‘</a:t>
            </a:r>
            <a:r>
              <a:rPr lang="en-US" sz="900" i="1" dirty="0" err="1" smtClean="0">
                <a:solidFill>
                  <a:schemeClr val="tx1"/>
                </a:solidFill>
                <a:latin typeface="Raleway"/>
                <a:ea typeface="Raleway"/>
                <a:cs typeface="Raleway"/>
                <a:sym typeface="Raleway"/>
              </a:rPr>
              <a:t>SoK</a:t>
            </a:r>
            <a:r>
              <a:rPr lang="en-US" sz="900" i="1" dirty="0" smtClean="0">
                <a:solidFill>
                  <a:schemeClr val="tx1"/>
                </a:solidFill>
                <a:latin typeface="Raleway"/>
                <a:ea typeface="Raleway"/>
                <a:cs typeface="Raleway"/>
                <a:sym typeface="Raleway"/>
              </a:rPr>
              <a:t>: Eternal War in Memory’ – </a:t>
            </a:r>
            <a:r>
              <a:rPr lang="en-US" sz="900" i="1" dirty="0" err="1" smtClean="0">
                <a:solidFill>
                  <a:schemeClr val="tx1"/>
                </a:solidFill>
                <a:latin typeface="Raleway"/>
                <a:ea typeface="Raleway"/>
                <a:cs typeface="Raleway"/>
                <a:sym typeface="Raleway"/>
              </a:rPr>
              <a:t>Szekeres</a:t>
            </a:r>
            <a:r>
              <a:rPr lang="en-US" sz="900" i="1" dirty="0" smtClean="0">
                <a:solidFill>
                  <a:schemeClr val="tx1"/>
                </a:solidFill>
                <a:latin typeface="Raleway"/>
                <a:ea typeface="Raleway"/>
                <a:cs typeface="Raleway"/>
                <a:sym typeface="Raleway"/>
              </a:rPr>
              <a:t> et al. (2013)</a:t>
            </a:r>
            <a:endParaRPr lang="en" sz="900" b="1" i="1" dirty="0">
              <a:solidFill>
                <a:schemeClr val="tx1"/>
              </a:solidFill>
              <a:latin typeface="Raleway"/>
              <a:ea typeface="Raleway"/>
              <a:cs typeface="Raleway"/>
              <a:sym typeface="Raleway"/>
            </a:endParaRPr>
          </a:p>
        </p:txBody>
      </p:sp>
    </p:spTree>
    <p:extLst>
      <p:ext uri="{BB962C8B-B14F-4D97-AF65-F5344CB8AC3E}">
        <p14:creationId xmlns:p14="http://schemas.microsoft.com/office/powerpoint/2010/main" val="109283753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84"/>
        <p:cNvGrpSpPr/>
        <p:nvPr/>
      </p:nvGrpSpPr>
      <p:grpSpPr>
        <a:xfrm>
          <a:off x="0" y="0"/>
          <a:ext cx="0" cy="0"/>
          <a:chOff x="0" y="0"/>
          <a:chExt cx="0" cy="0"/>
        </a:xfrm>
      </p:grpSpPr>
      <p:pic>
        <p:nvPicPr>
          <p:cNvPr id="85" name="Shape 85"/>
          <p:cNvPicPr preferRelativeResize="0"/>
          <p:nvPr/>
        </p:nvPicPr>
        <p:blipFill>
          <a:blip r:embed="rId3">
            <a:extLst>
              <a:ext uri="{28A0092B-C50C-407E-A947-70E740481C1C}">
                <a14:useLocalDpi xmlns:a14="http://schemas.microsoft.com/office/drawing/2010/main" val="0"/>
              </a:ext>
            </a:extLst>
          </a:blip>
          <a:stretch>
            <a:fillRect/>
          </a:stretch>
        </p:blipFill>
        <p:spPr>
          <a:xfrm>
            <a:off x="0" y="359492"/>
            <a:ext cx="4572000" cy="4424516"/>
          </a:xfrm>
          <a:prstGeom prst="rect">
            <a:avLst/>
          </a:prstGeom>
          <a:noFill/>
          <a:ln>
            <a:noFill/>
          </a:ln>
        </p:spPr>
      </p:pic>
      <p:sp>
        <p:nvSpPr>
          <p:cNvPr id="86" name="Shape 86"/>
          <p:cNvSpPr txBox="1">
            <a:spLocks noGrp="1"/>
          </p:cNvSpPr>
          <p:nvPr>
            <p:ph type="title"/>
          </p:nvPr>
        </p:nvSpPr>
        <p:spPr>
          <a:xfrm>
            <a:off x="5283650" y="205975"/>
            <a:ext cx="3148800" cy="857400"/>
          </a:xfrm>
          <a:prstGeom prst="rect">
            <a:avLst/>
          </a:prstGeom>
        </p:spPr>
        <p:txBody>
          <a:bodyPr lIns="91425" tIns="91425" rIns="91425" bIns="91425" anchor="b" anchorCtr="0">
            <a:noAutofit/>
          </a:bodyPr>
          <a:lstStyle/>
          <a:p>
            <a:pPr lvl="0">
              <a:spcBef>
                <a:spcPts val="0"/>
              </a:spcBef>
              <a:buNone/>
            </a:pPr>
            <a:r>
              <a:rPr lang="en" sz="2000" dirty="0" smtClean="0"/>
              <a:t>Embedded OS CSPRNG Criteria</a:t>
            </a:r>
            <a:endParaRPr lang="en" sz="2000" dirty="0"/>
          </a:p>
        </p:txBody>
      </p:sp>
      <p:sp>
        <p:nvSpPr>
          <p:cNvPr id="87" name="Shape 87"/>
          <p:cNvSpPr txBox="1">
            <a:spLocks noGrp="1"/>
          </p:cNvSpPr>
          <p:nvPr>
            <p:ph type="body" idx="1"/>
          </p:nvPr>
        </p:nvSpPr>
        <p:spPr>
          <a:xfrm>
            <a:off x="5001600" y="1425025"/>
            <a:ext cx="3712800" cy="3329100"/>
          </a:xfrm>
          <a:prstGeom prst="rect">
            <a:avLst/>
          </a:prstGeom>
        </p:spPr>
        <p:txBody>
          <a:bodyPr lIns="91425" tIns="91425" rIns="91425" bIns="91425" anchor="t" anchorCtr="0">
            <a:noAutofit/>
          </a:bodyPr>
          <a:lstStyle/>
          <a:p>
            <a:pPr marL="457200" lvl="0" indent="-228600" rtl="0">
              <a:spcBef>
                <a:spcPts val="0"/>
              </a:spcBef>
            </a:pPr>
            <a:r>
              <a:rPr lang="en" sz="1600" b="1" dirty="0" smtClean="0"/>
              <a:t>Low Resource Pressure</a:t>
            </a:r>
            <a:r>
              <a:rPr lang="en" sz="1600" dirty="0" smtClean="0"/>
              <a:t/>
            </a:r>
            <a:br>
              <a:rPr lang="en" sz="1600" dirty="0" smtClean="0"/>
            </a:br>
            <a:r>
              <a:rPr lang="en" sz="1600" dirty="0" smtClean="0"/>
              <a:t>Use lightweight crypto</a:t>
            </a:r>
          </a:p>
          <a:p>
            <a:pPr marL="457200" lvl="0" indent="-228600" rtl="0">
              <a:spcBef>
                <a:spcPts val="0"/>
              </a:spcBef>
            </a:pPr>
            <a:endParaRPr lang="en" sz="1600" dirty="0" smtClean="0"/>
          </a:p>
          <a:p>
            <a:pPr marL="457200" lvl="0" indent="-228600" rtl="0">
              <a:spcBef>
                <a:spcPts val="0"/>
              </a:spcBef>
            </a:pPr>
            <a:r>
              <a:rPr lang="en" sz="1600" b="1" dirty="0" smtClean="0"/>
              <a:t>Entropy Gathering Limitations</a:t>
            </a:r>
            <a:r>
              <a:rPr lang="en" sz="1600" dirty="0" smtClean="0"/>
              <a:t/>
            </a:r>
            <a:br>
              <a:rPr lang="en" sz="1600" dirty="0" smtClean="0"/>
            </a:br>
            <a:r>
              <a:rPr lang="en" sz="1600" dirty="0" smtClean="0"/>
              <a:t>Rapidly available upon boot</a:t>
            </a:r>
            <a:br>
              <a:rPr lang="en" sz="1600" dirty="0" smtClean="0"/>
            </a:br>
            <a:r>
              <a:rPr lang="en" sz="1600" dirty="0" smtClean="0"/>
              <a:t>No constant runtime polling</a:t>
            </a:r>
          </a:p>
          <a:p>
            <a:pPr marL="457200" lvl="0" indent="-228600" rtl="0">
              <a:spcBef>
                <a:spcPts val="0"/>
              </a:spcBef>
            </a:pPr>
            <a:endParaRPr lang="en" sz="1600" dirty="0" smtClean="0"/>
          </a:p>
          <a:p>
            <a:pPr marL="457200" lvl="0" indent="-228600"/>
            <a:r>
              <a:rPr lang="en" sz="1600" b="1" dirty="0" smtClean="0"/>
              <a:t>Non-Domain Specific Entropy Sources</a:t>
            </a:r>
            <a:r>
              <a:rPr lang="en" sz="1600" u="sng" dirty="0" smtClean="0"/>
              <a:t/>
            </a:r>
            <a:br>
              <a:rPr lang="en" sz="1600" u="sng" dirty="0" smtClean="0"/>
            </a:br>
            <a:r>
              <a:rPr lang="en" sz="1600" dirty="0" smtClean="0"/>
              <a:t>No reliance on sensor values, </a:t>
            </a:r>
            <a:r>
              <a:rPr lang="en-US" sz="1600" dirty="0" smtClean="0"/>
              <a:t>accelerometers, etc.</a:t>
            </a:r>
            <a:endParaRPr lang="en" sz="1600" u="sng" dirty="0" smtClean="0"/>
          </a:p>
        </p:txBody>
      </p:sp>
    </p:spTree>
    <p:extLst>
      <p:ext uri="{BB962C8B-B14F-4D97-AF65-F5344CB8AC3E}">
        <p14:creationId xmlns:p14="http://schemas.microsoft.com/office/powerpoint/2010/main" val="1196378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72"/>
        <p:cNvGrpSpPr/>
        <p:nvPr/>
      </p:nvGrpSpPr>
      <p:grpSpPr>
        <a:xfrm>
          <a:off x="0" y="0"/>
          <a:ext cx="0" cy="0"/>
          <a:chOff x="0" y="0"/>
          <a:chExt cx="0" cy="0"/>
        </a:xfrm>
      </p:grpSpPr>
      <p:sp>
        <p:nvSpPr>
          <p:cNvPr id="73" name="Shape 73"/>
          <p:cNvSpPr txBox="1">
            <a:spLocks noGrp="1"/>
          </p:cNvSpPr>
          <p:nvPr>
            <p:ph type="ctrTitle"/>
          </p:nvPr>
        </p:nvSpPr>
        <p:spPr>
          <a:xfrm>
            <a:off x="925200" y="925200"/>
            <a:ext cx="7293300" cy="3293100"/>
          </a:xfrm>
          <a:prstGeom prst="rect">
            <a:avLst/>
          </a:prstGeom>
        </p:spPr>
        <p:txBody>
          <a:bodyPr lIns="91425" tIns="91425" rIns="91425" bIns="91425" anchor="ctr" anchorCtr="0">
            <a:noAutofit/>
          </a:bodyPr>
          <a:lstStyle/>
          <a:p>
            <a:pPr lvl="0" rtl="0">
              <a:spcBef>
                <a:spcPts val="0"/>
              </a:spcBef>
              <a:buNone/>
            </a:pPr>
            <a:r>
              <a:rPr lang="el-GR" sz="2800" dirty="0" smtClean="0">
                <a:latin typeface="Arial" panose="020B0604020202020204" pitchFamily="34" charset="0"/>
                <a:cs typeface="Arial" panose="020B0604020202020204" pitchFamily="34" charset="0"/>
              </a:rPr>
              <a:t>μ</a:t>
            </a:r>
            <a:r>
              <a:rPr lang="en" sz="2800" dirty="0" smtClean="0">
                <a:latin typeface="Montserrat" panose="00000500000000000000" pitchFamily="50" charset="0"/>
              </a:rPr>
              <a:t>Armor</a:t>
            </a:r>
            <a:endParaRPr lang="en" sz="2800" dirty="0">
              <a:latin typeface="Montserrat" panose="00000500000000000000" pitchFamily="50" charset="0"/>
            </a:endParaRPr>
          </a:p>
        </p:txBody>
      </p:sp>
    </p:spTree>
    <p:extLst>
      <p:ext uri="{BB962C8B-B14F-4D97-AF65-F5344CB8AC3E}">
        <p14:creationId xmlns:p14="http://schemas.microsoft.com/office/powerpoint/2010/main" val="211682878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84"/>
        <p:cNvGrpSpPr/>
        <p:nvPr/>
      </p:nvGrpSpPr>
      <p:grpSpPr>
        <a:xfrm>
          <a:off x="0" y="0"/>
          <a:ext cx="0" cy="0"/>
          <a:chOff x="0" y="0"/>
          <a:chExt cx="0" cy="0"/>
        </a:xfrm>
      </p:grpSpPr>
      <p:pic>
        <p:nvPicPr>
          <p:cNvPr id="85" name="Shape 85"/>
          <p:cNvPicPr preferRelativeResize="0"/>
          <p:nvPr/>
        </p:nvPicPr>
        <p:blipFill>
          <a:blip r:embed="rId3">
            <a:extLst>
              <a:ext uri="{28A0092B-C50C-407E-A947-70E740481C1C}">
                <a14:useLocalDpi xmlns:a14="http://schemas.microsoft.com/office/drawing/2010/main" val="0"/>
              </a:ext>
            </a:extLst>
          </a:blip>
          <a:stretch>
            <a:fillRect/>
          </a:stretch>
        </p:blipFill>
        <p:spPr>
          <a:xfrm>
            <a:off x="0" y="795814"/>
            <a:ext cx="4572000" cy="3551872"/>
          </a:xfrm>
          <a:prstGeom prst="rect">
            <a:avLst/>
          </a:prstGeom>
          <a:noFill/>
          <a:ln>
            <a:noFill/>
          </a:ln>
        </p:spPr>
      </p:pic>
      <p:sp>
        <p:nvSpPr>
          <p:cNvPr id="86" name="Shape 86"/>
          <p:cNvSpPr txBox="1">
            <a:spLocks noGrp="1"/>
          </p:cNvSpPr>
          <p:nvPr>
            <p:ph type="title"/>
          </p:nvPr>
        </p:nvSpPr>
        <p:spPr>
          <a:xfrm>
            <a:off x="5283650" y="205975"/>
            <a:ext cx="3148800" cy="857400"/>
          </a:xfrm>
          <a:prstGeom prst="rect">
            <a:avLst/>
          </a:prstGeom>
        </p:spPr>
        <p:txBody>
          <a:bodyPr lIns="91425" tIns="91425" rIns="91425" bIns="91425" anchor="b" anchorCtr="0">
            <a:noAutofit/>
          </a:bodyPr>
          <a:lstStyle/>
          <a:p>
            <a:pPr lvl="0">
              <a:spcBef>
                <a:spcPts val="0"/>
              </a:spcBef>
              <a:buNone/>
            </a:pPr>
            <a:r>
              <a:rPr lang="el-GR" sz="2000" dirty="0" smtClean="0"/>
              <a:t>μ</a:t>
            </a:r>
            <a:r>
              <a:rPr lang="en-US" sz="2000" dirty="0" smtClean="0"/>
              <a:t>Armor</a:t>
            </a:r>
            <a:endParaRPr lang="en" sz="2000" dirty="0"/>
          </a:p>
        </p:txBody>
      </p:sp>
      <p:sp>
        <p:nvSpPr>
          <p:cNvPr id="87" name="Shape 87"/>
          <p:cNvSpPr txBox="1">
            <a:spLocks noGrp="1"/>
          </p:cNvSpPr>
          <p:nvPr>
            <p:ph type="body" idx="1"/>
          </p:nvPr>
        </p:nvSpPr>
        <p:spPr>
          <a:xfrm>
            <a:off x="5001600" y="1425025"/>
            <a:ext cx="3712800" cy="3329100"/>
          </a:xfrm>
          <a:prstGeom prst="rect">
            <a:avLst/>
          </a:prstGeom>
        </p:spPr>
        <p:txBody>
          <a:bodyPr lIns="91425" tIns="91425" rIns="91425" bIns="91425" anchor="t" anchorCtr="0">
            <a:noAutofit/>
          </a:bodyPr>
          <a:lstStyle/>
          <a:p>
            <a:pPr marL="457200" lvl="0" indent="-228600"/>
            <a:r>
              <a:rPr lang="en-US" sz="1600" b="1" dirty="0" smtClean="0"/>
              <a:t>Deeply Embedded Mitigation Baseline</a:t>
            </a:r>
            <a:r>
              <a:rPr lang="en-US" sz="1600" dirty="0" smtClean="0"/>
              <a:t/>
            </a:r>
            <a:br>
              <a:rPr lang="en-US" sz="1600" dirty="0" smtClean="0"/>
            </a:br>
            <a:r>
              <a:rPr lang="el-GR" sz="1600" dirty="0" smtClean="0"/>
              <a:t>μ</a:t>
            </a:r>
            <a:r>
              <a:rPr lang="en-US" sz="1600" dirty="0" smtClean="0"/>
              <a:t>ESP + </a:t>
            </a:r>
            <a:r>
              <a:rPr lang="el-GR" sz="1600" dirty="0" smtClean="0"/>
              <a:t>μ</a:t>
            </a:r>
            <a:r>
              <a:rPr lang="en-US" sz="1600" dirty="0" smtClean="0"/>
              <a:t>Scramble + </a:t>
            </a:r>
            <a:r>
              <a:rPr lang="el-GR" sz="1600" dirty="0" smtClean="0"/>
              <a:t>μ</a:t>
            </a:r>
            <a:r>
              <a:rPr lang="en-US" sz="1600" dirty="0" smtClean="0"/>
              <a:t>SSP + </a:t>
            </a:r>
            <a:r>
              <a:rPr lang="el-GR" sz="1600" dirty="0" smtClean="0"/>
              <a:t>μ</a:t>
            </a:r>
            <a:r>
              <a:rPr lang="en-US" sz="1600" dirty="0" smtClean="0"/>
              <a:t>RNG</a:t>
            </a:r>
          </a:p>
          <a:p>
            <a:pPr marL="457200" lvl="0" indent="-228600" rtl="0">
              <a:spcBef>
                <a:spcPts val="0"/>
              </a:spcBef>
            </a:pPr>
            <a:endParaRPr lang="en-US" sz="1600" dirty="0"/>
          </a:p>
          <a:p>
            <a:pPr marL="457200" lvl="0" indent="-228600" rtl="0">
              <a:spcBef>
                <a:spcPts val="0"/>
              </a:spcBef>
            </a:pPr>
            <a:r>
              <a:rPr lang="en-US" sz="1600" b="1" dirty="0" smtClean="0"/>
              <a:t>Target Systems</a:t>
            </a:r>
            <a:r>
              <a:rPr lang="en-US" sz="1600" dirty="0" smtClean="0"/>
              <a:t/>
            </a:r>
            <a:br>
              <a:rPr lang="en-US" sz="1600" dirty="0" smtClean="0"/>
            </a:br>
            <a:r>
              <a:rPr lang="en-US" sz="1600" dirty="0" smtClean="0"/>
              <a:t>Harvard or VNA CPU w. HW ESP</a:t>
            </a:r>
            <a:r>
              <a:rPr lang="en-US" sz="1600" dirty="0"/>
              <a:t/>
            </a:r>
            <a:br>
              <a:rPr lang="en-US" sz="1600" dirty="0"/>
            </a:br>
            <a:r>
              <a:rPr lang="en-US" sz="1600" dirty="0" smtClean="0"/>
              <a:t>Single-address space (RT)OS or bare metal</a:t>
            </a:r>
          </a:p>
          <a:p>
            <a:pPr marL="457200" lvl="0" indent="-228600" rtl="0">
              <a:spcBef>
                <a:spcPts val="0"/>
              </a:spcBef>
            </a:pPr>
            <a:endParaRPr lang="en-US" sz="1600" dirty="0"/>
          </a:p>
          <a:p>
            <a:pPr marL="457200" indent="-228600"/>
            <a:r>
              <a:rPr lang="en" sz="1600" b="1" dirty="0"/>
              <a:t>Attacker Model</a:t>
            </a:r>
            <a:r>
              <a:rPr lang="en" sz="1600" dirty="0"/>
              <a:t/>
            </a:r>
            <a:br>
              <a:rPr lang="en" sz="1600" dirty="0"/>
            </a:br>
            <a:r>
              <a:rPr lang="en" sz="1600" dirty="0" smtClean="0"/>
              <a:t>Remote (eg. WiFi, Bluetooth, RF) control-flow hijacking </a:t>
            </a:r>
            <a:r>
              <a:rPr lang="en" sz="1600" dirty="0" smtClean="0"/>
              <a:t>attacks</a:t>
            </a:r>
            <a:endParaRPr lang="en" sz="1600" dirty="0" smtClean="0"/>
          </a:p>
        </p:txBody>
      </p:sp>
    </p:spTree>
    <p:extLst>
      <p:ext uri="{BB962C8B-B14F-4D97-AF65-F5344CB8AC3E}">
        <p14:creationId xmlns:p14="http://schemas.microsoft.com/office/powerpoint/2010/main" val="1188994839"/>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sp>
        <p:nvSpPr>
          <p:cNvPr id="130" name="Shape 130"/>
          <p:cNvSpPr txBox="1">
            <a:spLocks noGrp="1"/>
          </p:cNvSpPr>
          <p:nvPr>
            <p:ph type="title" idx="4294967295"/>
          </p:nvPr>
        </p:nvSpPr>
        <p:spPr>
          <a:xfrm>
            <a:off x="1188150" y="0"/>
            <a:ext cx="6767100" cy="1194900"/>
          </a:xfrm>
          <a:prstGeom prst="rect">
            <a:avLst/>
          </a:prstGeom>
        </p:spPr>
        <p:txBody>
          <a:bodyPr lIns="91425" tIns="91425" rIns="91425" bIns="91425" anchor="ctr" anchorCtr="0">
            <a:noAutofit/>
          </a:bodyPr>
          <a:lstStyle/>
          <a:p>
            <a:pPr lvl="0" rtl="0">
              <a:spcBef>
                <a:spcPts val="0"/>
              </a:spcBef>
              <a:buNone/>
            </a:pPr>
            <a:r>
              <a:rPr lang="en" sz="2000" dirty="0" smtClean="0">
                <a:solidFill>
                  <a:srgbClr val="FFFFFF"/>
                </a:solidFill>
                <a:latin typeface="Raleway"/>
                <a:ea typeface="Raleway"/>
                <a:cs typeface="Raleway"/>
                <a:sym typeface="Raleway"/>
              </a:rPr>
              <a:t>Representative Platform</a:t>
            </a:r>
            <a:endParaRPr lang="en" sz="2000" dirty="0">
              <a:solidFill>
                <a:srgbClr val="FFFFFF"/>
              </a:solidFill>
              <a:latin typeface="Raleway"/>
              <a:ea typeface="Raleway"/>
              <a:cs typeface="Raleway"/>
              <a:sym typeface="Raleway"/>
            </a:endParaRPr>
          </a:p>
        </p:txBody>
      </p:sp>
      <p:sp>
        <p:nvSpPr>
          <p:cNvPr id="131" name="Shape 131"/>
          <p:cNvSpPr txBox="1">
            <a:spLocks noGrp="1"/>
          </p:cNvSpPr>
          <p:nvPr>
            <p:ph type="sldNum" idx="12"/>
          </p:nvPr>
        </p:nvSpPr>
        <p:spPr>
          <a:xfrm>
            <a:off x="1188150" y="3948600"/>
            <a:ext cx="6767100" cy="1194900"/>
          </a:xfrm>
          <a:prstGeom prst="rect">
            <a:avLst/>
          </a:prstGeom>
        </p:spPr>
        <p:txBody>
          <a:bodyPr lIns="91425" tIns="91425" rIns="91425" bIns="91425" anchor="ctr" anchorCtr="0">
            <a:noAutofit/>
          </a:bodyPr>
          <a:lstStyle/>
          <a:p>
            <a:pPr lvl="0">
              <a:spcBef>
                <a:spcPts val="0"/>
              </a:spcBef>
              <a:buNone/>
            </a:pPr>
            <a:fld id="{00000000-1234-1234-1234-123412341234}" type="slidenum">
              <a:rPr lang="en"/>
              <a:t>49</a:t>
            </a:fld>
            <a:endParaRPr lang="en"/>
          </a:p>
        </p:txBody>
      </p:sp>
      <p:pic>
        <p:nvPicPr>
          <p:cNvPr id="6" name="Picture 10" descr="https://www.zephyrproject.org/sites/all/themes/custom/zephyr/images/optimized/logo_whit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59676" y="1718965"/>
            <a:ext cx="2993183" cy="1633834"/>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http://www.ti.com/lsds/media/images/microcontroller/x16357_stellaris_chip.png.pagespeed.ic.acTRMTtCg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82592" y="1459488"/>
            <a:ext cx="2088861" cy="22646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443248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sp>
        <p:nvSpPr>
          <p:cNvPr id="130" name="Shape 130"/>
          <p:cNvSpPr txBox="1">
            <a:spLocks noGrp="1"/>
          </p:cNvSpPr>
          <p:nvPr>
            <p:ph type="title" idx="4294967295"/>
          </p:nvPr>
        </p:nvSpPr>
        <p:spPr>
          <a:xfrm>
            <a:off x="1188150" y="0"/>
            <a:ext cx="6767100" cy="1194900"/>
          </a:xfrm>
          <a:prstGeom prst="rect">
            <a:avLst/>
          </a:prstGeom>
        </p:spPr>
        <p:txBody>
          <a:bodyPr lIns="91425" tIns="91425" rIns="91425" bIns="91425" anchor="ctr" anchorCtr="0">
            <a:noAutofit/>
          </a:bodyPr>
          <a:lstStyle/>
          <a:p>
            <a:pPr lvl="0" rtl="0">
              <a:spcBef>
                <a:spcPts val="0"/>
              </a:spcBef>
              <a:buNone/>
            </a:pPr>
            <a:r>
              <a:rPr lang="en" dirty="0" smtClean="0">
                <a:solidFill>
                  <a:srgbClr val="FFFFFF"/>
                </a:solidFill>
                <a:latin typeface="Raleway"/>
                <a:ea typeface="Raleway"/>
                <a:cs typeface="Raleway"/>
                <a:sym typeface="Raleway"/>
              </a:rPr>
              <a:t>What this talk is also </a:t>
            </a:r>
            <a:r>
              <a:rPr lang="en" i="1" u="sng" dirty="0" smtClean="0">
                <a:solidFill>
                  <a:srgbClr val="FFFFFF"/>
                </a:solidFill>
                <a:latin typeface="Raleway"/>
                <a:ea typeface="Raleway"/>
                <a:cs typeface="Raleway"/>
                <a:sym typeface="Raleway"/>
              </a:rPr>
              <a:t>not</a:t>
            </a:r>
            <a:r>
              <a:rPr lang="en" dirty="0" smtClean="0">
                <a:solidFill>
                  <a:srgbClr val="FFFFFF"/>
                </a:solidFill>
                <a:latin typeface="Raleway"/>
                <a:ea typeface="Raleway"/>
                <a:cs typeface="Raleway"/>
                <a:sym typeface="Raleway"/>
              </a:rPr>
              <a:t> about</a:t>
            </a:r>
            <a:endParaRPr lang="en" dirty="0">
              <a:solidFill>
                <a:srgbClr val="FFFFFF"/>
              </a:solidFill>
              <a:latin typeface="Raleway"/>
              <a:ea typeface="Raleway"/>
              <a:cs typeface="Raleway"/>
              <a:sym typeface="Raleway"/>
            </a:endParaRPr>
          </a:p>
        </p:txBody>
      </p:sp>
      <p:sp>
        <p:nvSpPr>
          <p:cNvPr id="131" name="Shape 131"/>
          <p:cNvSpPr txBox="1">
            <a:spLocks noGrp="1"/>
          </p:cNvSpPr>
          <p:nvPr>
            <p:ph type="sldNum" idx="12"/>
          </p:nvPr>
        </p:nvSpPr>
        <p:spPr>
          <a:xfrm>
            <a:off x="1188150" y="3948600"/>
            <a:ext cx="6767100" cy="1194900"/>
          </a:xfrm>
          <a:prstGeom prst="rect">
            <a:avLst/>
          </a:prstGeom>
        </p:spPr>
        <p:txBody>
          <a:bodyPr lIns="91425" tIns="91425" rIns="91425" bIns="91425" anchor="ctr" anchorCtr="0">
            <a:noAutofit/>
          </a:bodyPr>
          <a:lstStyle/>
          <a:p>
            <a:pPr lvl="0">
              <a:spcBef>
                <a:spcPts val="0"/>
              </a:spcBef>
              <a:buNone/>
            </a:pPr>
            <a:fld id="{00000000-1234-1234-1234-123412341234}" type="slidenum">
              <a:rPr lang="en"/>
              <a:t>5</a:t>
            </a:fld>
            <a:endParaRPr lang="en"/>
          </a:p>
        </p:txBody>
      </p:sp>
      <p:pic>
        <p:nvPicPr>
          <p:cNvPr id="4" name="Picture 4" descr="https://s24.postimg.org/9tkgmjnrp/Real_Time_Linux_Logo_Pantone.pn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224213" y="1461560"/>
            <a:ext cx="2694974" cy="98779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descr="https://koenig-pa.de/images/Xenomai_2.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14555" y="2638479"/>
            <a:ext cx="2832909" cy="1215557"/>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https://crackberry.com/sites/crackberry.com/files/styles/large/public/topic_images/2013/qnx.png?itok=oAF5x6xY"/>
          <p:cNvPicPr>
            <a:picLocks noChangeAspect="1" noChangeArrowheads="1"/>
          </p:cNvPicPr>
          <p:nvPr/>
        </p:nvPicPr>
        <p:blipFill rotWithShape="1">
          <a:blip r:embed="rId5">
            <a:extLst>
              <a:ext uri="{28A0092B-C50C-407E-A947-70E740481C1C}">
                <a14:useLocalDpi xmlns:a14="http://schemas.microsoft.com/office/drawing/2010/main" val="0"/>
              </a:ext>
            </a:extLst>
          </a:blip>
          <a:srcRect l="-345" t="21024" r="345" b="47905"/>
          <a:stretch/>
        </p:blipFill>
        <p:spPr bwMode="auto">
          <a:xfrm>
            <a:off x="4571700" y="2789066"/>
            <a:ext cx="3127056" cy="9704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7997508"/>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84"/>
        <p:cNvGrpSpPr/>
        <p:nvPr/>
      </p:nvGrpSpPr>
      <p:grpSpPr>
        <a:xfrm>
          <a:off x="0" y="0"/>
          <a:ext cx="0" cy="0"/>
          <a:chOff x="0" y="0"/>
          <a:chExt cx="0" cy="0"/>
        </a:xfrm>
      </p:grpSpPr>
      <p:pic>
        <p:nvPicPr>
          <p:cNvPr id="85" name="Shape 85"/>
          <p:cNvPicPr preferRelativeResize="0"/>
          <p:nvPr/>
        </p:nvPicPr>
        <p:blipFill>
          <a:blip r:embed="rId3">
            <a:extLst>
              <a:ext uri="{28A0092B-C50C-407E-A947-70E740481C1C}">
                <a14:useLocalDpi xmlns:a14="http://schemas.microsoft.com/office/drawing/2010/main" val="0"/>
              </a:ext>
            </a:extLst>
          </a:blip>
          <a:stretch>
            <a:fillRect/>
          </a:stretch>
        </p:blipFill>
        <p:spPr>
          <a:xfrm>
            <a:off x="0" y="947954"/>
            <a:ext cx="4572000" cy="3247591"/>
          </a:xfrm>
          <a:prstGeom prst="rect">
            <a:avLst/>
          </a:prstGeom>
          <a:noFill/>
          <a:ln>
            <a:noFill/>
          </a:ln>
        </p:spPr>
      </p:pic>
      <p:sp>
        <p:nvSpPr>
          <p:cNvPr id="86" name="Shape 86"/>
          <p:cNvSpPr txBox="1">
            <a:spLocks noGrp="1"/>
          </p:cNvSpPr>
          <p:nvPr>
            <p:ph type="title"/>
          </p:nvPr>
        </p:nvSpPr>
        <p:spPr>
          <a:xfrm>
            <a:off x="5283650" y="205975"/>
            <a:ext cx="3148800" cy="857400"/>
          </a:xfrm>
          <a:prstGeom prst="rect">
            <a:avLst/>
          </a:prstGeom>
        </p:spPr>
        <p:txBody>
          <a:bodyPr lIns="91425" tIns="91425" rIns="91425" bIns="91425" anchor="b" anchorCtr="0">
            <a:noAutofit/>
          </a:bodyPr>
          <a:lstStyle/>
          <a:p>
            <a:pPr lvl="0">
              <a:spcBef>
                <a:spcPts val="0"/>
              </a:spcBef>
              <a:buNone/>
            </a:pPr>
            <a:r>
              <a:rPr lang="el-GR" sz="2000" dirty="0" smtClean="0"/>
              <a:t>μ</a:t>
            </a:r>
            <a:r>
              <a:rPr lang="en-US" sz="2000" dirty="0" smtClean="0"/>
              <a:t>ESP</a:t>
            </a:r>
            <a:endParaRPr lang="en" sz="2000" dirty="0"/>
          </a:p>
        </p:txBody>
      </p:sp>
      <p:sp>
        <p:nvSpPr>
          <p:cNvPr id="87" name="Shape 87"/>
          <p:cNvSpPr txBox="1">
            <a:spLocks noGrp="1"/>
          </p:cNvSpPr>
          <p:nvPr>
            <p:ph type="body" idx="1"/>
          </p:nvPr>
        </p:nvSpPr>
        <p:spPr>
          <a:xfrm>
            <a:off x="5001600" y="1425025"/>
            <a:ext cx="3712800" cy="3329100"/>
          </a:xfrm>
          <a:prstGeom prst="rect">
            <a:avLst/>
          </a:prstGeom>
        </p:spPr>
        <p:txBody>
          <a:bodyPr lIns="91425" tIns="91425" rIns="91425" bIns="91425" anchor="t" anchorCtr="0">
            <a:noAutofit/>
          </a:bodyPr>
          <a:lstStyle/>
          <a:p>
            <a:pPr marL="457200" lvl="0" indent="-228600"/>
            <a:r>
              <a:rPr lang="en-US" sz="1800" b="1" dirty="0" smtClean="0"/>
              <a:t>Use MPU to Enforce ESP</a:t>
            </a:r>
            <a:r>
              <a:rPr lang="en-US" sz="1800" dirty="0" smtClean="0"/>
              <a:t/>
            </a:r>
            <a:br>
              <a:rPr lang="en-US" sz="1800" dirty="0" smtClean="0"/>
            </a:br>
            <a:endParaRPr lang="en-US" sz="1800" dirty="0" smtClean="0"/>
          </a:p>
          <a:p>
            <a:pPr marL="457200" lvl="0" indent="-228600"/>
            <a:r>
              <a:rPr lang="en-US" sz="1800" b="1" dirty="0" smtClean="0"/>
              <a:t>Stack Grows Away From Data</a:t>
            </a:r>
          </a:p>
          <a:p>
            <a:pPr marL="457200" lvl="0" indent="-228600"/>
            <a:endParaRPr lang="en" sz="1800" dirty="0" smtClean="0"/>
          </a:p>
          <a:p>
            <a:pPr marL="457200" lvl="0" indent="-228600"/>
            <a:r>
              <a:rPr lang="en" sz="1800" b="1" dirty="0" smtClean="0"/>
              <a:t>Limit Code-Reuse Surface</a:t>
            </a:r>
            <a:br>
              <a:rPr lang="en" sz="1800" b="1" dirty="0" smtClean="0"/>
            </a:br>
            <a:r>
              <a:rPr lang="en" sz="1800" dirty="0" smtClean="0"/>
              <a:t>Prevent ret2bootloader style attacks</a:t>
            </a:r>
            <a:br>
              <a:rPr lang="en" sz="1800" dirty="0" smtClean="0"/>
            </a:br>
            <a:endParaRPr lang="en" sz="1800" dirty="0" smtClean="0"/>
          </a:p>
          <a:p>
            <a:pPr marL="457200" lvl="0" indent="-228600"/>
            <a:r>
              <a:rPr lang="en" sz="1800" b="1" dirty="0" smtClean="0"/>
              <a:t>‘Lock Down’ MPU &amp; SCB</a:t>
            </a:r>
            <a:br>
              <a:rPr lang="en" sz="1800" b="1" dirty="0" smtClean="0"/>
            </a:br>
            <a:r>
              <a:rPr lang="en" sz="1800" dirty="0" smtClean="0"/>
              <a:t>Prevent MPU disabling</a:t>
            </a:r>
            <a:endParaRPr lang="en-US" sz="1800" dirty="0" smtClean="0"/>
          </a:p>
          <a:p>
            <a:pPr marL="457200" lvl="0" indent="-228600" rtl="0">
              <a:spcBef>
                <a:spcPts val="0"/>
              </a:spcBef>
            </a:pPr>
            <a:endParaRPr lang="en-US" sz="1800" dirty="0"/>
          </a:p>
        </p:txBody>
      </p:sp>
    </p:spTree>
    <p:extLst>
      <p:ext uri="{BB962C8B-B14F-4D97-AF65-F5344CB8AC3E}">
        <p14:creationId xmlns:p14="http://schemas.microsoft.com/office/powerpoint/2010/main" val="4234743118"/>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4"/>
        <p:cNvGrpSpPr/>
        <p:nvPr/>
      </p:nvGrpSpPr>
      <p:grpSpPr>
        <a:xfrm>
          <a:off x="0" y="0"/>
          <a:ext cx="0" cy="0"/>
          <a:chOff x="0" y="0"/>
          <a:chExt cx="0" cy="0"/>
        </a:xfrm>
      </p:grpSpPr>
      <p:pic>
        <p:nvPicPr>
          <p:cNvPr id="85" name="Shape 85"/>
          <p:cNvPicPr preferRelativeResize="0"/>
          <p:nvPr/>
        </p:nvPicPr>
        <p:blipFill>
          <a:blip r:embed="rId3">
            <a:extLst>
              <a:ext uri="{28A0092B-C50C-407E-A947-70E740481C1C}">
                <a14:useLocalDpi xmlns:a14="http://schemas.microsoft.com/office/drawing/2010/main" val="0"/>
              </a:ext>
            </a:extLst>
          </a:blip>
          <a:stretch>
            <a:fillRect/>
          </a:stretch>
        </p:blipFill>
        <p:spPr>
          <a:xfrm>
            <a:off x="0" y="350808"/>
            <a:ext cx="4572000" cy="4441884"/>
          </a:xfrm>
          <a:prstGeom prst="rect">
            <a:avLst/>
          </a:prstGeom>
          <a:noFill/>
          <a:ln>
            <a:noFill/>
          </a:ln>
        </p:spPr>
      </p:pic>
      <p:sp>
        <p:nvSpPr>
          <p:cNvPr id="86" name="Shape 86"/>
          <p:cNvSpPr txBox="1">
            <a:spLocks noGrp="1"/>
          </p:cNvSpPr>
          <p:nvPr>
            <p:ph type="title" idx="4294967295"/>
          </p:nvPr>
        </p:nvSpPr>
        <p:spPr>
          <a:xfrm>
            <a:off x="5533911" y="0"/>
            <a:ext cx="3149600" cy="857250"/>
          </a:xfrm>
          <a:prstGeom prst="rect">
            <a:avLst/>
          </a:prstGeom>
        </p:spPr>
        <p:txBody>
          <a:bodyPr lIns="91425" tIns="91425" rIns="91425" bIns="91425" anchor="b" anchorCtr="0">
            <a:noAutofit/>
          </a:bodyPr>
          <a:lstStyle/>
          <a:p>
            <a:pPr lvl="0">
              <a:spcBef>
                <a:spcPts val="0"/>
              </a:spcBef>
              <a:buNone/>
            </a:pPr>
            <a:r>
              <a:rPr lang="el-GR" sz="2000" dirty="0" smtClean="0"/>
              <a:t>μ</a:t>
            </a:r>
            <a:r>
              <a:rPr lang="en-US" sz="2000" dirty="0" smtClean="0"/>
              <a:t>Scramble</a:t>
            </a:r>
            <a:endParaRPr lang="en" sz="2000" dirty="0"/>
          </a:p>
        </p:txBody>
      </p:sp>
      <p:sp>
        <p:nvSpPr>
          <p:cNvPr id="87" name="Shape 87"/>
          <p:cNvSpPr txBox="1">
            <a:spLocks noGrp="1"/>
          </p:cNvSpPr>
          <p:nvPr>
            <p:ph type="body" idx="4294967295"/>
          </p:nvPr>
        </p:nvSpPr>
        <p:spPr>
          <a:xfrm>
            <a:off x="4971936" y="1219200"/>
            <a:ext cx="3711575" cy="3328988"/>
          </a:xfrm>
          <a:prstGeom prst="rect">
            <a:avLst/>
          </a:prstGeom>
        </p:spPr>
        <p:txBody>
          <a:bodyPr lIns="91425" tIns="91425" rIns="91425" bIns="91425" anchor="t" anchorCtr="0">
            <a:noAutofit/>
          </a:bodyPr>
          <a:lstStyle/>
          <a:p>
            <a:pPr marL="457200" lvl="0" indent="-228600"/>
            <a:r>
              <a:rPr lang="en-US" sz="1200" b="1" dirty="0" smtClean="0"/>
              <a:t>Need Alternative for ASLR</a:t>
            </a:r>
          </a:p>
          <a:p>
            <a:pPr marL="457200" lvl="0" indent="-228600"/>
            <a:endParaRPr lang="en-US" sz="1200" dirty="0" smtClean="0"/>
          </a:p>
          <a:p>
            <a:pPr marL="457200" lvl="0" indent="-228600"/>
            <a:r>
              <a:rPr lang="en-US" sz="1200" b="1" dirty="0" smtClean="0"/>
              <a:t>Software Diversification</a:t>
            </a:r>
            <a:r>
              <a:rPr lang="en-US" sz="1200" dirty="0" smtClean="0"/>
              <a:t/>
            </a:r>
            <a:br>
              <a:rPr lang="en-US" sz="1200" dirty="0" smtClean="0"/>
            </a:br>
            <a:r>
              <a:rPr lang="en-US" sz="1200" u="sng" dirty="0" smtClean="0"/>
              <a:t>When</a:t>
            </a:r>
            <a:r>
              <a:rPr lang="en-US" sz="1200" dirty="0" smtClean="0"/>
              <a:t>: Compilation, Boot, Runtime, Etc.</a:t>
            </a:r>
            <a:br>
              <a:rPr lang="en-US" sz="1200" dirty="0" smtClean="0"/>
            </a:br>
            <a:r>
              <a:rPr lang="en-US" sz="1200" u="sng" dirty="0" smtClean="0"/>
              <a:t>What</a:t>
            </a:r>
            <a:r>
              <a:rPr lang="en-US" sz="1200" dirty="0" smtClean="0"/>
              <a:t>: Code, Data</a:t>
            </a:r>
          </a:p>
          <a:p>
            <a:pPr marL="457200" lvl="0" indent="-228600"/>
            <a:endParaRPr lang="en-US" sz="1200" dirty="0"/>
          </a:p>
          <a:p>
            <a:pPr marL="457200" lvl="0" indent="-228600"/>
            <a:r>
              <a:rPr lang="en-US" sz="1200" b="1" dirty="0" smtClean="0"/>
              <a:t>Hybrid Compile/Update Solution</a:t>
            </a:r>
            <a:r>
              <a:rPr lang="en-US" sz="1200" dirty="0" smtClean="0"/>
              <a:t/>
            </a:r>
            <a:br>
              <a:rPr lang="en-US" sz="1200" dirty="0" smtClean="0"/>
            </a:br>
            <a:r>
              <a:rPr lang="en-US" sz="1200" dirty="0" smtClean="0"/>
              <a:t>Integrated in firmware generation</a:t>
            </a:r>
            <a:br>
              <a:rPr lang="en-US" sz="1200" dirty="0" smtClean="0"/>
            </a:br>
            <a:r>
              <a:rPr lang="en-US" sz="1200" dirty="0" smtClean="0"/>
              <a:t/>
            </a:r>
            <a:br>
              <a:rPr lang="en-US" sz="1200" dirty="0" smtClean="0"/>
            </a:br>
            <a:r>
              <a:rPr lang="en-US" sz="1200" dirty="0" smtClean="0"/>
              <a:t>Per-device diff firmware image</a:t>
            </a:r>
            <a:endParaRPr lang="en-US" sz="1200" dirty="0"/>
          </a:p>
          <a:p>
            <a:pPr marL="457200" lvl="0" indent="-228600"/>
            <a:endParaRPr lang="en-US" sz="1200" dirty="0" smtClean="0"/>
          </a:p>
          <a:p>
            <a:pPr marL="457200" lvl="0" indent="-228600"/>
            <a:r>
              <a:rPr lang="en-US" sz="1200" b="1" dirty="0" smtClean="0"/>
              <a:t>Benefits</a:t>
            </a:r>
            <a:r>
              <a:rPr lang="en-US" sz="1200" dirty="0"/>
              <a:t/>
            </a:r>
            <a:br>
              <a:rPr lang="en-US" sz="1200" dirty="0"/>
            </a:br>
            <a:r>
              <a:rPr lang="en-US" sz="1200" dirty="0" smtClean="0"/>
              <a:t>Limited Overhead</a:t>
            </a:r>
            <a:br>
              <a:rPr lang="en-US" sz="1200" dirty="0" smtClean="0"/>
            </a:br>
            <a:r>
              <a:rPr lang="en-US" sz="1200" dirty="0" smtClean="0"/>
              <a:t>No virtual memory required</a:t>
            </a:r>
            <a:br>
              <a:rPr lang="en-US" sz="1200" dirty="0" smtClean="0"/>
            </a:br>
            <a:r>
              <a:rPr lang="en-US" sz="1200" dirty="0" smtClean="0"/>
              <a:t>Works on source: platform independent</a:t>
            </a:r>
            <a:endParaRPr lang="en-US" sz="1200" dirty="0"/>
          </a:p>
        </p:txBody>
      </p:sp>
    </p:spTree>
    <p:extLst>
      <p:ext uri="{BB962C8B-B14F-4D97-AF65-F5344CB8AC3E}">
        <p14:creationId xmlns:p14="http://schemas.microsoft.com/office/powerpoint/2010/main" val="1963312502"/>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84"/>
        <p:cNvGrpSpPr/>
        <p:nvPr/>
      </p:nvGrpSpPr>
      <p:grpSpPr>
        <a:xfrm>
          <a:off x="0" y="0"/>
          <a:ext cx="0" cy="0"/>
          <a:chOff x="0" y="0"/>
          <a:chExt cx="0" cy="0"/>
        </a:xfrm>
      </p:grpSpPr>
      <p:pic>
        <p:nvPicPr>
          <p:cNvPr id="85" name="Shape 85"/>
          <p:cNvPicPr preferRelativeResize="0"/>
          <p:nvPr/>
        </p:nvPicPr>
        <p:blipFill>
          <a:blip r:embed="rId3">
            <a:extLst>
              <a:ext uri="{28A0092B-C50C-407E-A947-70E740481C1C}">
                <a14:useLocalDpi xmlns:a14="http://schemas.microsoft.com/office/drawing/2010/main" val="0"/>
              </a:ext>
            </a:extLst>
          </a:blip>
          <a:stretch>
            <a:fillRect/>
          </a:stretch>
        </p:blipFill>
        <p:spPr>
          <a:xfrm>
            <a:off x="0" y="1003924"/>
            <a:ext cx="4572000" cy="3135651"/>
          </a:xfrm>
          <a:prstGeom prst="rect">
            <a:avLst/>
          </a:prstGeom>
          <a:noFill/>
          <a:ln>
            <a:noFill/>
          </a:ln>
        </p:spPr>
      </p:pic>
      <p:sp>
        <p:nvSpPr>
          <p:cNvPr id="86" name="Shape 86"/>
          <p:cNvSpPr txBox="1">
            <a:spLocks noGrp="1"/>
          </p:cNvSpPr>
          <p:nvPr>
            <p:ph type="title"/>
          </p:nvPr>
        </p:nvSpPr>
        <p:spPr>
          <a:xfrm>
            <a:off x="5283650" y="205975"/>
            <a:ext cx="3148800" cy="857400"/>
          </a:xfrm>
          <a:prstGeom prst="rect">
            <a:avLst/>
          </a:prstGeom>
        </p:spPr>
        <p:txBody>
          <a:bodyPr lIns="91425" tIns="91425" rIns="91425" bIns="91425" anchor="b" anchorCtr="0">
            <a:noAutofit/>
          </a:bodyPr>
          <a:lstStyle/>
          <a:p>
            <a:pPr lvl="0">
              <a:spcBef>
                <a:spcPts val="0"/>
              </a:spcBef>
              <a:buNone/>
            </a:pPr>
            <a:r>
              <a:rPr lang="el-GR" sz="2000" dirty="0" smtClean="0"/>
              <a:t>μ</a:t>
            </a:r>
            <a:r>
              <a:rPr lang="en-US" sz="2000" dirty="0" smtClean="0"/>
              <a:t>Scramble</a:t>
            </a:r>
            <a:br>
              <a:rPr lang="en-US" sz="2000" dirty="0" smtClean="0"/>
            </a:br>
            <a:r>
              <a:rPr lang="en-US" sz="2000" dirty="0" smtClean="0"/>
              <a:t>Code Diversification</a:t>
            </a:r>
            <a:endParaRPr lang="en" sz="2000" dirty="0"/>
          </a:p>
        </p:txBody>
      </p:sp>
      <p:sp>
        <p:nvSpPr>
          <p:cNvPr id="87" name="Shape 87"/>
          <p:cNvSpPr txBox="1">
            <a:spLocks noGrp="1"/>
          </p:cNvSpPr>
          <p:nvPr>
            <p:ph type="body" idx="1"/>
          </p:nvPr>
        </p:nvSpPr>
        <p:spPr>
          <a:xfrm>
            <a:off x="5001600" y="1425025"/>
            <a:ext cx="3712800" cy="3329100"/>
          </a:xfrm>
          <a:prstGeom prst="rect">
            <a:avLst/>
          </a:prstGeom>
        </p:spPr>
        <p:txBody>
          <a:bodyPr lIns="91425" tIns="91425" rIns="91425" bIns="91425" anchor="t" anchorCtr="0">
            <a:noAutofit/>
          </a:bodyPr>
          <a:lstStyle/>
          <a:p>
            <a:pPr marL="457200" lvl="0" indent="-228600"/>
            <a:r>
              <a:rPr lang="en-US" sz="1400" b="1" dirty="0" smtClean="0"/>
              <a:t>Code Transformations</a:t>
            </a:r>
            <a:r>
              <a:rPr lang="en-US" sz="1400" dirty="0" smtClean="0"/>
              <a:t/>
            </a:r>
            <a:br>
              <a:rPr lang="en-US" sz="1400" dirty="0" smtClean="0"/>
            </a:br>
            <a:r>
              <a:rPr lang="en-US" sz="1400" dirty="0" smtClean="0"/>
              <a:t>Function Reordering</a:t>
            </a:r>
            <a:br>
              <a:rPr lang="en-US" sz="1400" dirty="0" smtClean="0"/>
            </a:br>
            <a:r>
              <a:rPr lang="en-US" sz="1400" dirty="0" smtClean="0"/>
              <a:t>Dead Code Insertion</a:t>
            </a:r>
            <a:br>
              <a:rPr lang="en-US" sz="1400" dirty="0" smtClean="0"/>
            </a:br>
            <a:r>
              <a:rPr lang="en-US" sz="1400" dirty="0" smtClean="0"/>
              <a:t>Register Preservation Reordering</a:t>
            </a:r>
            <a:br>
              <a:rPr lang="en-US" sz="1400" dirty="0" smtClean="0"/>
            </a:br>
            <a:endParaRPr lang="en-US" sz="1400" dirty="0" smtClean="0"/>
          </a:p>
          <a:p>
            <a:pPr marL="457200" lvl="0" indent="-228600"/>
            <a:r>
              <a:rPr lang="en-US" sz="1400" b="1" dirty="0" smtClean="0"/>
              <a:t>Fine-Grained Randomization</a:t>
            </a:r>
            <a:r>
              <a:rPr lang="en-US" sz="1400" dirty="0" smtClean="0"/>
              <a:t/>
            </a:r>
            <a:br>
              <a:rPr lang="en-US" sz="1400" dirty="0" smtClean="0"/>
            </a:br>
            <a:r>
              <a:rPr lang="en-US" sz="1400" dirty="0" err="1" smtClean="0"/>
              <a:t>Wrt</a:t>
            </a:r>
            <a:r>
              <a:rPr lang="en-US" sz="1400" dirty="0" smtClean="0"/>
              <a:t>. image base</a:t>
            </a:r>
            <a:br>
              <a:rPr lang="en-US" sz="1400" dirty="0" smtClean="0"/>
            </a:br>
            <a:r>
              <a:rPr lang="en-US" sz="1400" dirty="0" err="1" smtClean="0"/>
              <a:t>Wrt</a:t>
            </a:r>
            <a:r>
              <a:rPr lang="en-US" sz="1400" dirty="0" smtClean="0"/>
              <a:t>. function base</a:t>
            </a:r>
            <a:br>
              <a:rPr lang="en-US" sz="1400" dirty="0" smtClean="0"/>
            </a:br>
            <a:r>
              <a:rPr lang="en-US" sz="1400" dirty="0" err="1" smtClean="0"/>
              <a:t>Wrt</a:t>
            </a:r>
            <a:r>
              <a:rPr lang="en-US" sz="1400" dirty="0" smtClean="0"/>
              <a:t>. inter-function distance</a:t>
            </a:r>
            <a:br>
              <a:rPr lang="en-US" sz="1400" dirty="0" smtClean="0"/>
            </a:br>
            <a:r>
              <a:rPr lang="en-US" sz="1400" dirty="0" smtClean="0"/>
              <a:t>Order of register preservation code</a:t>
            </a:r>
          </a:p>
          <a:p>
            <a:pPr marL="457200" lvl="0" indent="-228600"/>
            <a:endParaRPr lang="en-US" sz="1400" dirty="0"/>
          </a:p>
          <a:p>
            <a:pPr marL="457200" lvl="0" indent="-228600"/>
            <a:r>
              <a:rPr lang="en-US" sz="1400" b="1" dirty="0" smtClean="0"/>
              <a:t>Decorrelation reduces </a:t>
            </a:r>
            <a:r>
              <a:rPr lang="en-US" sz="1400" b="1" dirty="0" err="1" smtClean="0"/>
              <a:t>infoleak</a:t>
            </a:r>
            <a:r>
              <a:rPr lang="en-US" sz="1400" b="1" dirty="0" smtClean="0"/>
              <a:t> &amp; </a:t>
            </a:r>
            <a:r>
              <a:rPr lang="en-US" sz="1400" b="1" dirty="0" err="1" smtClean="0"/>
              <a:t>bruteforce</a:t>
            </a:r>
            <a:r>
              <a:rPr lang="en-US" sz="1400" b="1" dirty="0" smtClean="0"/>
              <a:t> impact</a:t>
            </a:r>
            <a:endParaRPr lang="en-US" sz="1400" b="1" dirty="0"/>
          </a:p>
        </p:txBody>
      </p:sp>
    </p:spTree>
    <p:extLst>
      <p:ext uri="{BB962C8B-B14F-4D97-AF65-F5344CB8AC3E}">
        <p14:creationId xmlns:p14="http://schemas.microsoft.com/office/powerpoint/2010/main" val="2678745784"/>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130"/>
          <p:cNvSpPr txBox="1">
            <a:spLocks/>
          </p:cNvSpPr>
          <p:nvPr/>
        </p:nvSpPr>
        <p:spPr>
          <a:xfrm>
            <a:off x="1188150" y="0"/>
            <a:ext cx="6767100" cy="1194900"/>
          </a:xfrm>
          <a:prstGeom prst="rect">
            <a:avLst/>
          </a:prstGeom>
          <a:noFill/>
          <a:ln>
            <a:noFill/>
          </a:ln>
        </p:spPr>
        <p:txBody>
          <a:bodyPr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1D1D1B"/>
              </a:buClr>
              <a:buFont typeface="Montserrat"/>
              <a:buNone/>
              <a:defRPr sz="1400" b="1" i="0" u="none" strike="noStrike" cap="none">
                <a:solidFill>
                  <a:srgbClr val="1D1D1B"/>
                </a:solidFill>
                <a:latin typeface="Montserrat"/>
                <a:ea typeface="Montserrat"/>
                <a:cs typeface="Montserrat"/>
                <a:sym typeface="Montserrat"/>
              </a:defRPr>
            </a:lvl1pPr>
            <a:lvl2pPr lvl="1" algn="ctr">
              <a:spcBef>
                <a:spcPts val="0"/>
              </a:spcBef>
              <a:buClr>
                <a:srgbClr val="1D1D1B"/>
              </a:buClr>
              <a:buFont typeface="Montserrat"/>
              <a:buNone/>
              <a:defRPr b="1">
                <a:solidFill>
                  <a:srgbClr val="1D1D1B"/>
                </a:solidFill>
                <a:latin typeface="Montserrat"/>
                <a:ea typeface="Montserrat"/>
                <a:cs typeface="Montserrat"/>
                <a:sym typeface="Montserrat"/>
              </a:defRPr>
            </a:lvl2pPr>
            <a:lvl3pPr lvl="2" algn="ctr">
              <a:spcBef>
                <a:spcPts val="0"/>
              </a:spcBef>
              <a:buClr>
                <a:srgbClr val="1D1D1B"/>
              </a:buClr>
              <a:buFont typeface="Montserrat"/>
              <a:buNone/>
              <a:defRPr b="1">
                <a:solidFill>
                  <a:srgbClr val="1D1D1B"/>
                </a:solidFill>
                <a:latin typeface="Montserrat"/>
                <a:ea typeface="Montserrat"/>
                <a:cs typeface="Montserrat"/>
                <a:sym typeface="Montserrat"/>
              </a:defRPr>
            </a:lvl3pPr>
            <a:lvl4pPr lvl="3" algn="ctr">
              <a:spcBef>
                <a:spcPts val="0"/>
              </a:spcBef>
              <a:buClr>
                <a:srgbClr val="1D1D1B"/>
              </a:buClr>
              <a:buFont typeface="Montserrat"/>
              <a:buNone/>
              <a:defRPr b="1">
                <a:solidFill>
                  <a:srgbClr val="1D1D1B"/>
                </a:solidFill>
                <a:latin typeface="Montserrat"/>
                <a:ea typeface="Montserrat"/>
                <a:cs typeface="Montserrat"/>
                <a:sym typeface="Montserrat"/>
              </a:defRPr>
            </a:lvl4pPr>
            <a:lvl5pPr lvl="4" algn="ctr">
              <a:spcBef>
                <a:spcPts val="0"/>
              </a:spcBef>
              <a:buClr>
                <a:srgbClr val="1D1D1B"/>
              </a:buClr>
              <a:buFont typeface="Montserrat"/>
              <a:buNone/>
              <a:defRPr b="1">
                <a:solidFill>
                  <a:srgbClr val="1D1D1B"/>
                </a:solidFill>
                <a:latin typeface="Montserrat"/>
                <a:ea typeface="Montserrat"/>
                <a:cs typeface="Montserrat"/>
                <a:sym typeface="Montserrat"/>
              </a:defRPr>
            </a:lvl5pPr>
            <a:lvl6pPr lvl="5" algn="ctr">
              <a:spcBef>
                <a:spcPts val="0"/>
              </a:spcBef>
              <a:buClr>
                <a:srgbClr val="1D1D1B"/>
              </a:buClr>
              <a:buFont typeface="Montserrat"/>
              <a:buNone/>
              <a:defRPr b="1">
                <a:solidFill>
                  <a:srgbClr val="1D1D1B"/>
                </a:solidFill>
                <a:latin typeface="Montserrat"/>
                <a:ea typeface="Montserrat"/>
                <a:cs typeface="Montserrat"/>
                <a:sym typeface="Montserrat"/>
              </a:defRPr>
            </a:lvl6pPr>
            <a:lvl7pPr lvl="6" algn="ctr">
              <a:spcBef>
                <a:spcPts val="0"/>
              </a:spcBef>
              <a:buClr>
                <a:srgbClr val="1D1D1B"/>
              </a:buClr>
              <a:buFont typeface="Montserrat"/>
              <a:buNone/>
              <a:defRPr b="1">
                <a:solidFill>
                  <a:srgbClr val="1D1D1B"/>
                </a:solidFill>
                <a:latin typeface="Montserrat"/>
                <a:ea typeface="Montserrat"/>
                <a:cs typeface="Montserrat"/>
                <a:sym typeface="Montserrat"/>
              </a:defRPr>
            </a:lvl7pPr>
            <a:lvl8pPr lvl="7" algn="ctr">
              <a:spcBef>
                <a:spcPts val="0"/>
              </a:spcBef>
              <a:buClr>
                <a:srgbClr val="1D1D1B"/>
              </a:buClr>
              <a:buFont typeface="Montserrat"/>
              <a:buNone/>
              <a:defRPr b="1">
                <a:solidFill>
                  <a:srgbClr val="1D1D1B"/>
                </a:solidFill>
                <a:latin typeface="Montserrat"/>
                <a:ea typeface="Montserrat"/>
                <a:cs typeface="Montserrat"/>
                <a:sym typeface="Montserrat"/>
              </a:defRPr>
            </a:lvl8pPr>
            <a:lvl9pPr lvl="8" algn="ctr">
              <a:spcBef>
                <a:spcPts val="0"/>
              </a:spcBef>
              <a:buClr>
                <a:srgbClr val="1D1D1B"/>
              </a:buClr>
              <a:buFont typeface="Montserrat"/>
              <a:buNone/>
              <a:defRPr b="1">
                <a:solidFill>
                  <a:srgbClr val="1D1D1B"/>
                </a:solidFill>
                <a:latin typeface="Montserrat"/>
                <a:ea typeface="Montserrat"/>
                <a:cs typeface="Montserrat"/>
                <a:sym typeface="Montserrat"/>
              </a:defRPr>
            </a:lvl9pPr>
          </a:lstStyle>
          <a:p>
            <a:r>
              <a:rPr lang="el-GR" sz="2000" dirty="0"/>
              <a:t>μ</a:t>
            </a:r>
            <a:r>
              <a:rPr lang="en-US" sz="2000" dirty="0"/>
              <a:t>Scramble</a:t>
            </a:r>
            <a:br>
              <a:rPr lang="en-US" sz="2000" dirty="0"/>
            </a:br>
            <a:r>
              <a:rPr lang="en-US" sz="2000" dirty="0" smtClean="0"/>
              <a:t>Transformations</a:t>
            </a:r>
            <a:endParaRPr lang="en" sz="2000" dirty="0">
              <a:solidFill>
                <a:schemeClr val="tx1"/>
              </a:solidFill>
              <a:latin typeface="Raleway"/>
              <a:ea typeface="Raleway"/>
              <a:cs typeface="Raleway"/>
              <a:sym typeface="Raleway"/>
            </a:endParaRPr>
          </a:p>
        </p:txBody>
      </p:sp>
      <p:grpSp>
        <p:nvGrpSpPr>
          <p:cNvPr id="16" name="Group 15"/>
          <p:cNvGrpSpPr/>
          <p:nvPr/>
        </p:nvGrpSpPr>
        <p:grpSpPr>
          <a:xfrm>
            <a:off x="1188150" y="1111305"/>
            <a:ext cx="1821872" cy="2286001"/>
            <a:chOff x="512618" y="1482435"/>
            <a:chExt cx="1821872" cy="2286001"/>
          </a:xfrm>
        </p:grpSpPr>
        <p:sp>
          <p:nvSpPr>
            <p:cNvPr id="5" name="Rectangle 4"/>
            <p:cNvSpPr/>
            <p:nvPr/>
          </p:nvSpPr>
          <p:spPr>
            <a:xfrm>
              <a:off x="512618" y="1482435"/>
              <a:ext cx="1821872" cy="22860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latin typeface="Raleway" panose="020B0503030101060003" pitchFamily="34" charset="0"/>
                </a:rPr>
                <a:t>push </a:t>
              </a:r>
              <a:r>
                <a:rPr lang="en-US" dirty="0" err="1" smtClean="0">
                  <a:latin typeface="Raleway" panose="020B0503030101060003" pitchFamily="34" charset="0"/>
                </a:rPr>
                <a:t>edx</a:t>
              </a:r>
              <a:r>
                <a:rPr lang="en-US" dirty="0" smtClean="0">
                  <a:latin typeface="Raleway" panose="020B0503030101060003" pitchFamily="34" charset="0"/>
                </a:rPr>
                <a:t/>
              </a:r>
              <a:br>
                <a:rPr lang="en-US" dirty="0" smtClean="0">
                  <a:latin typeface="Raleway" panose="020B0503030101060003" pitchFamily="34" charset="0"/>
                </a:rPr>
              </a:br>
              <a:r>
                <a:rPr lang="en-US" dirty="0" smtClean="0">
                  <a:latin typeface="Raleway" panose="020B0503030101060003" pitchFamily="34" charset="0"/>
                </a:rPr>
                <a:t>push </a:t>
              </a:r>
              <a:r>
                <a:rPr lang="en-US" dirty="0" err="1" smtClean="0">
                  <a:latin typeface="Raleway" panose="020B0503030101060003" pitchFamily="34" charset="0"/>
                </a:rPr>
                <a:t>esi</a:t>
              </a:r>
              <a:r>
                <a:rPr lang="en-US" dirty="0" smtClean="0">
                  <a:latin typeface="Raleway" panose="020B0503030101060003" pitchFamily="34" charset="0"/>
                </a:rPr>
                <a:t/>
              </a:r>
              <a:br>
                <a:rPr lang="en-US" dirty="0" smtClean="0">
                  <a:latin typeface="Raleway" panose="020B0503030101060003" pitchFamily="34" charset="0"/>
                </a:rPr>
              </a:br>
              <a:r>
                <a:rPr lang="en-US" dirty="0" smtClean="0">
                  <a:latin typeface="Raleway" panose="020B0503030101060003" pitchFamily="34" charset="0"/>
                </a:rPr>
                <a:t>push </a:t>
              </a:r>
              <a:r>
                <a:rPr lang="en-US" dirty="0" err="1" smtClean="0">
                  <a:latin typeface="Raleway" panose="020B0503030101060003" pitchFamily="34" charset="0"/>
                </a:rPr>
                <a:t>edi</a:t>
              </a:r>
              <a:r>
                <a:rPr lang="en-US" dirty="0" smtClean="0">
                  <a:latin typeface="Raleway" panose="020B0503030101060003" pitchFamily="34" charset="0"/>
                </a:rPr>
                <a:t/>
              </a:r>
              <a:br>
                <a:rPr lang="en-US" dirty="0" smtClean="0">
                  <a:latin typeface="Raleway" panose="020B0503030101060003" pitchFamily="34" charset="0"/>
                </a:rPr>
              </a:br>
              <a:r>
                <a:rPr lang="en-US" dirty="0" smtClean="0">
                  <a:latin typeface="Raleway" panose="020B0503030101060003" pitchFamily="34" charset="0"/>
                </a:rPr>
                <a:t>…</a:t>
              </a:r>
              <a:br>
                <a:rPr lang="en-US" dirty="0" smtClean="0">
                  <a:latin typeface="Raleway" panose="020B0503030101060003" pitchFamily="34" charset="0"/>
                </a:rPr>
              </a:br>
              <a:r>
                <a:rPr lang="en-US" dirty="0" smtClean="0">
                  <a:latin typeface="Raleway" panose="020B0503030101060003" pitchFamily="34" charset="0"/>
                </a:rPr>
                <a:t>pop </a:t>
              </a:r>
              <a:r>
                <a:rPr lang="en-US" dirty="0" err="1" smtClean="0">
                  <a:latin typeface="Raleway" panose="020B0503030101060003" pitchFamily="34" charset="0"/>
                </a:rPr>
                <a:t>edi</a:t>
              </a:r>
              <a:r>
                <a:rPr lang="en-US" dirty="0" smtClean="0">
                  <a:latin typeface="Raleway" panose="020B0503030101060003" pitchFamily="34" charset="0"/>
                </a:rPr>
                <a:t/>
              </a:r>
              <a:br>
                <a:rPr lang="en-US" dirty="0" smtClean="0">
                  <a:latin typeface="Raleway" panose="020B0503030101060003" pitchFamily="34" charset="0"/>
                </a:rPr>
              </a:br>
              <a:r>
                <a:rPr lang="en-US" dirty="0" smtClean="0">
                  <a:latin typeface="Raleway" panose="020B0503030101060003" pitchFamily="34" charset="0"/>
                </a:rPr>
                <a:t>pop </a:t>
              </a:r>
              <a:r>
                <a:rPr lang="en-US" dirty="0" err="1" smtClean="0">
                  <a:latin typeface="Raleway" panose="020B0503030101060003" pitchFamily="34" charset="0"/>
                </a:rPr>
                <a:t>esi</a:t>
              </a:r>
              <a:r>
                <a:rPr lang="en-US" dirty="0" smtClean="0">
                  <a:latin typeface="Raleway" panose="020B0503030101060003" pitchFamily="34" charset="0"/>
                </a:rPr>
                <a:t/>
              </a:r>
              <a:br>
                <a:rPr lang="en-US" dirty="0" smtClean="0">
                  <a:latin typeface="Raleway" panose="020B0503030101060003" pitchFamily="34" charset="0"/>
                </a:rPr>
              </a:br>
              <a:r>
                <a:rPr lang="en-US" dirty="0" smtClean="0">
                  <a:latin typeface="Raleway" panose="020B0503030101060003" pitchFamily="34" charset="0"/>
                </a:rPr>
                <a:t>pop </a:t>
              </a:r>
              <a:r>
                <a:rPr lang="en-US" dirty="0" err="1" smtClean="0">
                  <a:latin typeface="Raleway" panose="020B0503030101060003" pitchFamily="34" charset="0"/>
                </a:rPr>
                <a:t>edx</a:t>
              </a:r>
              <a:r>
                <a:rPr lang="en-US" dirty="0" smtClean="0">
                  <a:latin typeface="Raleway" panose="020B0503030101060003" pitchFamily="34" charset="0"/>
                </a:rPr>
                <a:t/>
              </a:r>
              <a:br>
                <a:rPr lang="en-US" dirty="0" smtClean="0">
                  <a:latin typeface="Raleway" panose="020B0503030101060003" pitchFamily="34" charset="0"/>
                </a:rPr>
              </a:br>
              <a:r>
                <a:rPr lang="en-US" dirty="0" smtClean="0">
                  <a:latin typeface="Raleway" panose="020B0503030101060003" pitchFamily="34" charset="0"/>
                </a:rPr>
                <a:t>ret</a:t>
              </a:r>
              <a:endParaRPr lang="en-US" dirty="0">
                <a:latin typeface="Raleway" panose="020B0503030101060003" pitchFamily="34" charset="0"/>
              </a:endParaRPr>
            </a:p>
          </p:txBody>
        </p:sp>
        <p:sp>
          <p:nvSpPr>
            <p:cNvPr id="10" name="TextBox 9"/>
            <p:cNvSpPr txBox="1"/>
            <p:nvPr/>
          </p:nvSpPr>
          <p:spPr>
            <a:xfrm>
              <a:off x="571623" y="1496289"/>
              <a:ext cx="1437286" cy="307777"/>
            </a:xfrm>
            <a:prstGeom prst="rect">
              <a:avLst/>
            </a:prstGeom>
            <a:noFill/>
          </p:spPr>
          <p:txBody>
            <a:bodyPr wrap="square" rtlCol="0">
              <a:spAutoFit/>
            </a:bodyPr>
            <a:lstStyle/>
            <a:p>
              <a:r>
                <a:rPr lang="en-US" dirty="0" smtClean="0">
                  <a:solidFill>
                    <a:schemeClr val="bg1"/>
                  </a:solidFill>
                  <a:latin typeface="Montserrat" panose="00000500000000000000" pitchFamily="50" charset="0"/>
                </a:rPr>
                <a:t>Function 1</a:t>
              </a:r>
              <a:endParaRPr lang="en-US" dirty="0">
                <a:solidFill>
                  <a:schemeClr val="bg1"/>
                </a:solidFill>
                <a:latin typeface="Montserrat" panose="00000500000000000000" pitchFamily="50" charset="0"/>
              </a:endParaRPr>
            </a:p>
          </p:txBody>
        </p:sp>
      </p:grpSp>
      <p:grpSp>
        <p:nvGrpSpPr>
          <p:cNvPr id="15" name="Group 14"/>
          <p:cNvGrpSpPr/>
          <p:nvPr/>
        </p:nvGrpSpPr>
        <p:grpSpPr>
          <a:xfrm>
            <a:off x="1188150" y="3411160"/>
            <a:ext cx="1821872" cy="543845"/>
            <a:chOff x="3117273" y="1482436"/>
            <a:chExt cx="1821872" cy="755073"/>
          </a:xfrm>
        </p:grpSpPr>
        <p:sp>
          <p:nvSpPr>
            <p:cNvPr id="11" name="Rectangle 10"/>
            <p:cNvSpPr/>
            <p:nvPr/>
          </p:nvSpPr>
          <p:spPr>
            <a:xfrm>
              <a:off x="3117273" y="1482436"/>
              <a:ext cx="1821872" cy="755073"/>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dirty="0" smtClean="0">
                  <a:latin typeface="Raleway" panose="020B0503030101060003" pitchFamily="34" charset="0"/>
                </a:rPr>
                <a:t>….</a:t>
              </a:r>
              <a:endParaRPr lang="en-US" dirty="0">
                <a:latin typeface="Raleway" panose="020B0503030101060003" pitchFamily="34" charset="0"/>
              </a:endParaRPr>
            </a:p>
          </p:txBody>
        </p:sp>
        <p:sp>
          <p:nvSpPr>
            <p:cNvPr id="12" name="TextBox 11"/>
            <p:cNvSpPr txBox="1"/>
            <p:nvPr/>
          </p:nvSpPr>
          <p:spPr>
            <a:xfrm>
              <a:off x="3176277" y="1496289"/>
              <a:ext cx="1368013" cy="307777"/>
            </a:xfrm>
            <a:prstGeom prst="rect">
              <a:avLst/>
            </a:prstGeom>
            <a:noFill/>
          </p:spPr>
          <p:txBody>
            <a:bodyPr wrap="square" rtlCol="0">
              <a:spAutoFit/>
            </a:bodyPr>
            <a:lstStyle/>
            <a:p>
              <a:r>
                <a:rPr lang="en-US" dirty="0" smtClean="0">
                  <a:solidFill>
                    <a:schemeClr val="bg1"/>
                  </a:solidFill>
                  <a:latin typeface="Montserrat" panose="00000500000000000000" pitchFamily="50" charset="0"/>
                </a:rPr>
                <a:t>Function 2</a:t>
              </a:r>
              <a:endParaRPr lang="en-US" dirty="0">
                <a:solidFill>
                  <a:schemeClr val="bg1"/>
                </a:solidFill>
                <a:latin typeface="Montserrat" panose="00000500000000000000" pitchFamily="50" charset="0"/>
              </a:endParaRPr>
            </a:p>
          </p:txBody>
        </p:sp>
      </p:grpSp>
      <p:grpSp>
        <p:nvGrpSpPr>
          <p:cNvPr id="17" name="Group 16"/>
          <p:cNvGrpSpPr/>
          <p:nvPr/>
        </p:nvGrpSpPr>
        <p:grpSpPr>
          <a:xfrm>
            <a:off x="1188150" y="3964983"/>
            <a:ext cx="1821872" cy="557699"/>
            <a:chOff x="5604163" y="1482435"/>
            <a:chExt cx="1821872" cy="755073"/>
          </a:xfrm>
        </p:grpSpPr>
        <p:sp>
          <p:nvSpPr>
            <p:cNvPr id="13" name="Rectangle 12"/>
            <p:cNvSpPr/>
            <p:nvPr/>
          </p:nvSpPr>
          <p:spPr>
            <a:xfrm>
              <a:off x="5604163" y="1482435"/>
              <a:ext cx="1821872" cy="755073"/>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dirty="0" smtClean="0">
                  <a:latin typeface="Raleway" panose="020B0503030101060003" pitchFamily="34" charset="0"/>
                </a:rPr>
                <a:t>….</a:t>
              </a:r>
              <a:endParaRPr lang="en-US" dirty="0">
                <a:latin typeface="Raleway" panose="020B0503030101060003" pitchFamily="34" charset="0"/>
              </a:endParaRPr>
            </a:p>
          </p:txBody>
        </p:sp>
        <p:sp>
          <p:nvSpPr>
            <p:cNvPr id="14" name="TextBox 13"/>
            <p:cNvSpPr txBox="1"/>
            <p:nvPr/>
          </p:nvSpPr>
          <p:spPr>
            <a:xfrm>
              <a:off x="5663168" y="1496288"/>
              <a:ext cx="1444214" cy="307777"/>
            </a:xfrm>
            <a:prstGeom prst="rect">
              <a:avLst/>
            </a:prstGeom>
            <a:noFill/>
          </p:spPr>
          <p:txBody>
            <a:bodyPr wrap="square" rtlCol="0">
              <a:spAutoFit/>
            </a:bodyPr>
            <a:lstStyle/>
            <a:p>
              <a:r>
                <a:rPr lang="en-US" dirty="0" smtClean="0">
                  <a:solidFill>
                    <a:schemeClr val="bg1"/>
                  </a:solidFill>
                  <a:latin typeface="Montserrat" panose="00000500000000000000" pitchFamily="50" charset="0"/>
                </a:rPr>
                <a:t>Function 3</a:t>
              </a:r>
              <a:endParaRPr lang="en-US" dirty="0">
                <a:solidFill>
                  <a:schemeClr val="bg1"/>
                </a:solidFill>
                <a:latin typeface="Montserrat" panose="00000500000000000000" pitchFamily="50" charset="0"/>
              </a:endParaRPr>
            </a:p>
          </p:txBody>
        </p:sp>
      </p:grpSp>
      <p:grpSp>
        <p:nvGrpSpPr>
          <p:cNvPr id="18" name="Group 17"/>
          <p:cNvGrpSpPr/>
          <p:nvPr/>
        </p:nvGrpSpPr>
        <p:grpSpPr>
          <a:xfrm>
            <a:off x="6133378" y="1111305"/>
            <a:ext cx="1821872" cy="2927295"/>
            <a:chOff x="512618" y="1482435"/>
            <a:chExt cx="1821872" cy="2286001"/>
          </a:xfrm>
        </p:grpSpPr>
        <p:sp>
          <p:nvSpPr>
            <p:cNvPr id="19" name="Rectangle 18"/>
            <p:cNvSpPr/>
            <p:nvPr/>
          </p:nvSpPr>
          <p:spPr>
            <a:xfrm>
              <a:off x="512618" y="1482435"/>
              <a:ext cx="1821872" cy="22860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latin typeface="Raleway" panose="020B0503030101060003" pitchFamily="34" charset="0"/>
                </a:rPr>
                <a:t>push </a:t>
              </a:r>
              <a:r>
                <a:rPr lang="en-US" dirty="0" err="1" smtClean="0">
                  <a:solidFill>
                    <a:schemeClr val="tx1"/>
                  </a:solidFill>
                  <a:latin typeface="Raleway" panose="020B0503030101060003" pitchFamily="34" charset="0"/>
                </a:rPr>
                <a:t>edi</a:t>
              </a:r>
              <a:r>
                <a:rPr lang="en-US" dirty="0" smtClean="0">
                  <a:latin typeface="Raleway" panose="020B0503030101060003" pitchFamily="34" charset="0"/>
                </a:rPr>
                <a:t/>
              </a:r>
              <a:br>
                <a:rPr lang="en-US" dirty="0" smtClean="0">
                  <a:latin typeface="Raleway" panose="020B0503030101060003" pitchFamily="34" charset="0"/>
                </a:rPr>
              </a:br>
              <a:r>
                <a:rPr lang="en-US" dirty="0" smtClean="0">
                  <a:latin typeface="Raleway" panose="020B0503030101060003" pitchFamily="34" charset="0"/>
                </a:rPr>
                <a:t>push </a:t>
              </a:r>
              <a:r>
                <a:rPr lang="en-US" dirty="0" err="1" smtClean="0">
                  <a:solidFill>
                    <a:schemeClr val="tx1"/>
                  </a:solidFill>
                  <a:latin typeface="Raleway" panose="020B0503030101060003" pitchFamily="34" charset="0"/>
                </a:rPr>
                <a:t>edx</a:t>
              </a:r>
              <a:r>
                <a:rPr lang="en-US" dirty="0" smtClean="0">
                  <a:latin typeface="Raleway" panose="020B0503030101060003" pitchFamily="34" charset="0"/>
                </a:rPr>
                <a:t/>
              </a:r>
              <a:br>
                <a:rPr lang="en-US" dirty="0" smtClean="0">
                  <a:latin typeface="Raleway" panose="020B0503030101060003" pitchFamily="34" charset="0"/>
                </a:rPr>
              </a:br>
              <a:r>
                <a:rPr lang="en-US" dirty="0" smtClean="0">
                  <a:latin typeface="Raleway" panose="020B0503030101060003" pitchFamily="34" charset="0"/>
                </a:rPr>
                <a:t>push </a:t>
              </a:r>
              <a:r>
                <a:rPr lang="en-US" dirty="0" err="1" smtClean="0">
                  <a:solidFill>
                    <a:schemeClr val="tx1"/>
                  </a:solidFill>
                  <a:latin typeface="Raleway" panose="020B0503030101060003" pitchFamily="34" charset="0"/>
                </a:rPr>
                <a:t>esi</a:t>
              </a:r>
              <a:r>
                <a:rPr lang="en-US" dirty="0" smtClean="0">
                  <a:latin typeface="Raleway" panose="020B0503030101060003" pitchFamily="34" charset="0"/>
                </a:rPr>
                <a:t/>
              </a:r>
              <a:br>
                <a:rPr lang="en-US" dirty="0" smtClean="0">
                  <a:latin typeface="Raleway" panose="020B0503030101060003" pitchFamily="34" charset="0"/>
                </a:rPr>
              </a:br>
              <a:r>
                <a:rPr lang="en-US" dirty="0" smtClean="0">
                  <a:latin typeface="Raleway" panose="020B0503030101060003" pitchFamily="34" charset="0"/>
                </a:rPr>
                <a:t>…</a:t>
              </a:r>
              <a:br>
                <a:rPr lang="en-US" dirty="0" smtClean="0">
                  <a:latin typeface="Raleway" panose="020B0503030101060003" pitchFamily="34" charset="0"/>
                </a:rPr>
              </a:br>
              <a:r>
                <a:rPr lang="en-US" dirty="0" smtClean="0">
                  <a:latin typeface="Raleway" panose="020B0503030101060003" pitchFamily="34" charset="0"/>
                </a:rPr>
                <a:t>pop </a:t>
              </a:r>
              <a:r>
                <a:rPr lang="en-US" dirty="0" err="1" smtClean="0">
                  <a:solidFill>
                    <a:schemeClr val="tx1"/>
                  </a:solidFill>
                  <a:latin typeface="Raleway" panose="020B0503030101060003" pitchFamily="34" charset="0"/>
                </a:rPr>
                <a:t>esi</a:t>
              </a:r>
              <a:r>
                <a:rPr lang="en-US" dirty="0" smtClean="0">
                  <a:latin typeface="Raleway" panose="020B0503030101060003" pitchFamily="34" charset="0"/>
                </a:rPr>
                <a:t/>
              </a:r>
              <a:br>
                <a:rPr lang="en-US" dirty="0" smtClean="0">
                  <a:latin typeface="Raleway" panose="020B0503030101060003" pitchFamily="34" charset="0"/>
                </a:rPr>
              </a:br>
              <a:r>
                <a:rPr lang="en-US" dirty="0" smtClean="0">
                  <a:latin typeface="Raleway" panose="020B0503030101060003" pitchFamily="34" charset="0"/>
                </a:rPr>
                <a:t>pop </a:t>
              </a:r>
              <a:r>
                <a:rPr lang="en-US" dirty="0" err="1" smtClean="0">
                  <a:solidFill>
                    <a:schemeClr val="tx1"/>
                  </a:solidFill>
                  <a:latin typeface="Raleway" panose="020B0503030101060003" pitchFamily="34" charset="0"/>
                </a:rPr>
                <a:t>edx</a:t>
              </a:r>
              <a:r>
                <a:rPr lang="en-US" dirty="0" smtClean="0">
                  <a:latin typeface="Raleway" panose="020B0503030101060003" pitchFamily="34" charset="0"/>
                </a:rPr>
                <a:t/>
              </a:r>
              <a:br>
                <a:rPr lang="en-US" dirty="0" smtClean="0">
                  <a:latin typeface="Raleway" panose="020B0503030101060003" pitchFamily="34" charset="0"/>
                </a:rPr>
              </a:br>
              <a:r>
                <a:rPr lang="en-US" dirty="0" smtClean="0">
                  <a:latin typeface="Raleway" panose="020B0503030101060003" pitchFamily="34" charset="0"/>
                </a:rPr>
                <a:t>pop </a:t>
              </a:r>
              <a:r>
                <a:rPr lang="en-US" dirty="0" err="1" smtClean="0">
                  <a:solidFill>
                    <a:schemeClr val="tx1"/>
                  </a:solidFill>
                  <a:latin typeface="Raleway" panose="020B0503030101060003" pitchFamily="34" charset="0"/>
                </a:rPr>
                <a:t>edi</a:t>
              </a:r>
              <a:r>
                <a:rPr lang="en-US" dirty="0" smtClean="0">
                  <a:latin typeface="Raleway" panose="020B0503030101060003" pitchFamily="34" charset="0"/>
                </a:rPr>
                <a:t/>
              </a:r>
              <a:br>
                <a:rPr lang="en-US" dirty="0" smtClean="0">
                  <a:latin typeface="Raleway" panose="020B0503030101060003" pitchFamily="34" charset="0"/>
                </a:rPr>
              </a:br>
              <a:r>
                <a:rPr lang="en-US" dirty="0" smtClean="0">
                  <a:latin typeface="Raleway" panose="020B0503030101060003" pitchFamily="34" charset="0"/>
                </a:rPr>
                <a:t>ret</a:t>
              </a:r>
              <a:br>
                <a:rPr lang="en-US" dirty="0" smtClean="0">
                  <a:latin typeface="Raleway" panose="020B0503030101060003" pitchFamily="34" charset="0"/>
                </a:rPr>
              </a:br>
              <a:r>
                <a:rPr lang="en-US" dirty="0" smtClean="0">
                  <a:solidFill>
                    <a:schemeClr val="accent6"/>
                  </a:solidFill>
                  <a:latin typeface="Raleway" panose="020B0503030101060003" pitchFamily="34" charset="0"/>
                </a:rPr>
                <a:t>TRAP</a:t>
              </a:r>
              <a:r>
                <a:rPr lang="en-US" dirty="0" smtClean="0">
                  <a:latin typeface="Raleway" panose="020B0503030101060003" pitchFamily="34" charset="0"/>
                </a:rPr>
                <a:t/>
              </a:r>
              <a:br>
                <a:rPr lang="en-US" dirty="0" smtClean="0">
                  <a:latin typeface="Raleway" panose="020B0503030101060003" pitchFamily="34" charset="0"/>
                </a:rPr>
              </a:br>
              <a:r>
                <a:rPr lang="en-US" dirty="0" err="1" smtClean="0">
                  <a:solidFill>
                    <a:schemeClr val="accent6"/>
                  </a:solidFill>
                  <a:latin typeface="Raleway" panose="020B0503030101060003" pitchFamily="34" charset="0"/>
                </a:rPr>
                <a:t>TRAP</a:t>
              </a:r>
              <a:r>
                <a:rPr lang="en-US" dirty="0" smtClean="0">
                  <a:latin typeface="Raleway" panose="020B0503030101060003" pitchFamily="34" charset="0"/>
                </a:rPr>
                <a:t/>
              </a:r>
              <a:br>
                <a:rPr lang="en-US" dirty="0" smtClean="0">
                  <a:latin typeface="Raleway" panose="020B0503030101060003" pitchFamily="34" charset="0"/>
                </a:rPr>
              </a:br>
              <a:r>
                <a:rPr lang="en-US" dirty="0" smtClean="0">
                  <a:latin typeface="Raleway" panose="020B0503030101060003" pitchFamily="34" charset="0"/>
                </a:rPr>
                <a:t>…</a:t>
              </a:r>
              <a:endParaRPr lang="en-US" dirty="0">
                <a:latin typeface="Raleway" panose="020B0503030101060003" pitchFamily="34" charset="0"/>
              </a:endParaRPr>
            </a:p>
          </p:txBody>
        </p:sp>
        <p:sp>
          <p:nvSpPr>
            <p:cNvPr id="20" name="TextBox 19"/>
            <p:cNvSpPr txBox="1"/>
            <p:nvPr/>
          </p:nvSpPr>
          <p:spPr>
            <a:xfrm>
              <a:off x="571623" y="1496289"/>
              <a:ext cx="1437286" cy="307777"/>
            </a:xfrm>
            <a:prstGeom prst="rect">
              <a:avLst/>
            </a:prstGeom>
            <a:noFill/>
          </p:spPr>
          <p:txBody>
            <a:bodyPr wrap="square" rtlCol="0">
              <a:spAutoFit/>
            </a:bodyPr>
            <a:lstStyle/>
            <a:p>
              <a:r>
                <a:rPr lang="en-US" dirty="0" smtClean="0">
                  <a:solidFill>
                    <a:schemeClr val="bg1"/>
                  </a:solidFill>
                  <a:latin typeface="Montserrat" panose="00000500000000000000" pitchFamily="50" charset="0"/>
                </a:rPr>
                <a:t>Function 1</a:t>
              </a:r>
              <a:endParaRPr lang="en-US" dirty="0">
                <a:solidFill>
                  <a:schemeClr val="bg1"/>
                </a:solidFill>
                <a:latin typeface="Montserrat" panose="00000500000000000000" pitchFamily="50" charset="0"/>
              </a:endParaRPr>
            </a:p>
          </p:txBody>
        </p:sp>
      </p:grpSp>
      <p:grpSp>
        <p:nvGrpSpPr>
          <p:cNvPr id="21" name="Group 20"/>
          <p:cNvGrpSpPr/>
          <p:nvPr/>
        </p:nvGrpSpPr>
        <p:grpSpPr>
          <a:xfrm>
            <a:off x="6133378" y="4056340"/>
            <a:ext cx="1821872" cy="980678"/>
            <a:chOff x="3117273" y="1482436"/>
            <a:chExt cx="1821872" cy="755073"/>
          </a:xfrm>
        </p:grpSpPr>
        <p:sp>
          <p:nvSpPr>
            <p:cNvPr id="22" name="Rectangle 21"/>
            <p:cNvSpPr/>
            <p:nvPr/>
          </p:nvSpPr>
          <p:spPr>
            <a:xfrm>
              <a:off x="3117273" y="1482436"/>
              <a:ext cx="1821872" cy="755073"/>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dirty="0" smtClean="0">
                  <a:latin typeface="Raleway" panose="020B0503030101060003" pitchFamily="34" charset="0"/>
                </a:rPr>
                <a:t>….</a:t>
              </a:r>
              <a:endParaRPr lang="en-US" dirty="0">
                <a:latin typeface="Raleway" panose="020B0503030101060003" pitchFamily="34" charset="0"/>
              </a:endParaRPr>
            </a:p>
          </p:txBody>
        </p:sp>
        <p:sp>
          <p:nvSpPr>
            <p:cNvPr id="23" name="TextBox 22"/>
            <p:cNvSpPr txBox="1"/>
            <p:nvPr/>
          </p:nvSpPr>
          <p:spPr>
            <a:xfrm>
              <a:off x="3176277" y="1496289"/>
              <a:ext cx="1368013" cy="307777"/>
            </a:xfrm>
            <a:prstGeom prst="rect">
              <a:avLst/>
            </a:prstGeom>
            <a:noFill/>
          </p:spPr>
          <p:txBody>
            <a:bodyPr wrap="square" rtlCol="0">
              <a:spAutoFit/>
            </a:bodyPr>
            <a:lstStyle/>
            <a:p>
              <a:r>
                <a:rPr lang="en-US" dirty="0" smtClean="0">
                  <a:solidFill>
                    <a:schemeClr val="bg1"/>
                  </a:solidFill>
                  <a:latin typeface="Montserrat" panose="00000500000000000000" pitchFamily="50" charset="0"/>
                </a:rPr>
                <a:t>Function 2</a:t>
              </a:r>
              <a:endParaRPr lang="en-US" dirty="0">
                <a:solidFill>
                  <a:schemeClr val="bg1"/>
                </a:solidFill>
                <a:latin typeface="Montserrat" panose="00000500000000000000" pitchFamily="50" charset="0"/>
              </a:endParaRPr>
            </a:p>
          </p:txBody>
        </p:sp>
      </p:grpSp>
      <p:grpSp>
        <p:nvGrpSpPr>
          <p:cNvPr id="24" name="Group 23"/>
          <p:cNvGrpSpPr/>
          <p:nvPr/>
        </p:nvGrpSpPr>
        <p:grpSpPr>
          <a:xfrm>
            <a:off x="6133378" y="342005"/>
            <a:ext cx="1821872" cy="755440"/>
            <a:chOff x="5604163" y="1482435"/>
            <a:chExt cx="1821872" cy="755073"/>
          </a:xfrm>
        </p:grpSpPr>
        <p:sp>
          <p:nvSpPr>
            <p:cNvPr id="25" name="Rectangle 24"/>
            <p:cNvSpPr/>
            <p:nvPr/>
          </p:nvSpPr>
          <p:spPr>
            <a:xfrm>
              <a:off x="5604163" y="1482435"/>
              <a:ext cx="1821872" cy="755073"/>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dirty="0" smtClean="0">
                  <a:latin typeface="Raleway" panose="020B0503030101060003" pitchFamily="34" charset="0"/>
                </a:rPr>
                <a:t>….</a:t>
              </a:r>
              <a:endParaRPr lang="en-US" dirty="0">
                <a:latin typeface="Raleway" panose="020B0503030101060003" pitchFamily="34" charset="0"/>
              </a:endParaRPr>
            </a:p>
          </p:txBody>
        </p:sp>
        <p:sp>
          <p:nvSpPr>
            <p:cNvPr id="26" name="TextBox 25"/>
            <p:cNvSpPr txBox="1"/>
            <p:nvPr/>
          </p:nvSpPr>
          <p:spPr>
            <a:xfrm>
              <a:off x="5663168" y="1496288"/>
              <a:ext cx="1444214" cy="307777"/>
            </a:xfrm>
            <a:prstGeom prst="rect">
              <a:avLst/>
            </a:prstGeom>
            <a:noFill/>
          </p:spPr>
          <p:txBody>
            <a:bodyPr wrap="square" rtlCol="0">
              <a:spAutoFit/>
            </a:bodyPr>
            <a:lstStyle/>
            <a:p>
              <a:r>
                <a:rPr lang="en-US" dirty="0" smtClean="0">
                  <a:solidFill>
                    <a:schemeClr val="bg1"/>
                  </a:solidFill>
                  <a:latin typeface="Montserrat" panose="00000500000000000000" pitchFamily="50" charset="0"/>
                </a:rPr>
                <a:t>Function 3</a:t>
              </a:r>
              <a:endParaRPr lang="en-US" dirty="0">
                <a:solidFill>
                  <a:schemeClr val="bg1"/>
                </a:solidFill>
                <a:latin typeface="Montserrat" panose="00000500000000000000" pitchFamily="50" charset="0"/>
              </a:endParaRPr>
            </a:p>
          </p:txBody>
        </p:sp>
      </p:grpSp>
      <p:cxnSp>
        <p:nvCxnSpPr>
          <p:cNvPr id="28" name="Straight Arrow Connector 27"/>
          <p:cNvCxnSpPr>
            <a:endCxn id="19" idx="1"/>
          </p:cNvCxnSpPr>
          <p:nvPr/>
        </p:nvCxnSpPr>
        <p:spPr>
          <a:xfrm>
            <a:off x="3075709" y="2263044"/>
            <a:ext cx="3057669" cy="31190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a:stCxn id="11" idx="3"/>
            <a:endCxn id="22" idx="1"/>
          </p:cNvCxnSpPr>
          <p:nvPr/>
        </p:nvCxnSpPr>
        <p:spPr>
          <a:xfrm>
            <a:off x="3010022" y="3683083"/>
            <a:ext cx="3123356" cy="863596"/>
          </a:xfrm>
          <a:prstGeom prst="straightConnector1">
            <a:avLst/>
          </a:prstGeom>
          <a:ln>
            <a:tailEnd type="triangle"/>
          </a:ln>
        </p:spPr>
        <p:style>
          <a:lnRef idx="1">
            <a:schemeClr val="accent4"/>
          </a:lnRef>
          <a:fillRef idx="0">
            <a:schemeClr val="accent4"/>
          </a:fillRef>
          <a:effectRef idx="0">
            <a:schemeClr val="accent4"/>
          </a:effectRef>
          <a:fontRef idx="minor">
            <a:schemeClr val="tx1"/>
          </a:fontRef>
        </p:style>
      </p:cxnSp>
      <p:cxnSp>
        <p:nvCxnSpPr>
          <p:cNvPr id="32" name="Straight Arrow Connector 31"/>
          <p:cNvCxnSpPr>
            <a:stCxn id="13" idx="3"/>
            <a:endCxn id="25" idx="1"/>
          </p:cNvCxnSpPr>
          <p:nvPr/>
        </p:nvCxnSpPr>
        <p:spPr>
          <a:xfrm flipV="1">
            <a:off x="3010022" y="719725"/>
            <a:ext cx="3123356" cy="3524108"/>
          </a:xfrm>
          <a:prstGeom prst="straightConnector1">
            <a:avLst/>
          </a:prstGeom>
          <a:ln>
            <a:tailEnd type="triangle"/>
          </a:ln>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3410677915"/>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84"/>
        <p:cNvGrpSpPr/>
        <p:nvPr/>
      </p:nvGrpSpPr>
      <p:grpSpPr>
        <a:xfrm>
          <a:off x="0" y="0"/>
          <a:ext cx="0" cy="0"/>
          <a:chOff x="0" y="0"/>
          <a:chExt cx="0" cy="0"/>
        </a:xfrm>
      </p:grpSpPr>
      <p:pic>
        <p:nvPicPr>
          <p:cNvPr id="85" name="Shape 85"/>
          <p:cNvPicPr preferRelativeResize="0"/>
          <p:nvPr/>
        </p:nvPicPr>
        <p:blipFill>
          <a:blip r:embed="rId3">
            <a:extLst>
              <a:ext uri="{28A0092B-C50C-407E-A947-70E740481C1C}">
                <a14:useLocalDpi xmlns:a14="http://schemas.microsoft.com/office/drawing/2010/main" val="0"/>
              </a:ext>
            </a:extLst>
          </a:blip>
          <a:stretch>
            <a:fillRect/>
          </a:stretch>
        </p:blipFill>
        <p:spPr>
          <a:xfrm>
            <a:off x="0" y="804374"/>
            <a:ext cx="4572000" cy="3534752"/>
          </a:xfrm>
          <a:prstGeom prst="rect">
            <a:avLst/>
          </a:prstGeom>
          <a:noFill/>
          <a:ln>
            <a:noFill/>
          </a:ln>
        </p:spPr>
      </p:pic>
      <p:sp>
        <p:nvSpPr>
          <p:cNvPr id="86" name="Shape 86"/>
          <p:cNvSpPr txBox="1">
            <a:spLocks noGrp="1"/>
          </p:cNvSpPr>
          <p:nvPr>
            <p:ph type="title" idx="4294967295"/>
          </p:nvPr>
        </p:nvSpPr>
        <p:spPr>
          <a:xfrm>
            <a:off x="5454970" y="180061"/>
            <a:ext cx="3149600" cy="857250"/>
          </a:xfrm>
          <a:prstGeom prst="rect">
            <a:avLst/>
          </a:prstGeom>
        </p:spPr>
        <p:txBody>
          <a:bodyPr lIns="91425" tIns="91425" rIns="91425" bIns="91425" anchor="b" anchorCtr="0">
            <a:noAutofit/>
          </a:bodyPr>
          <a:lstStyle/>
          <a:p>
            <a:pPr lvl="0">
              <a:spcBef>
                <a:spcPts val="0"/>
              </a:spcBef>
              <a:buNone/>
            </a:pPr>
            <a:r>
              <a:rPr lang="el-GR" sz="2000" dirty="0" smtClean="0"/>
              <a:t>μ</a:t>
            </a:r>
            <a:r>
              <a:rPr lang="en-US" sz="2000" dirty="0" smtClean="0"/>
              <a:t>SSP</a:t>
            </a:r>
            <a:endParaRPr lang="en" sz="2000" dirty="0"/>
          </a:p>
        </p:txBody>
      </p:sp>
      <p:sp>
        <p:nvSpPr>
          <p:cNvPr id="87" name="Shape 87"/>
          <p:cNvSpPr txBox="1">
            <a:spLocks noGrp="1"/>
          </p:cNvSpPr>
          <p:nvPr>
            <p:ph type="body" idx="4294967295"/>
          </p:nvPr>
        </p:nvSpPr>
        <p:spPr>
          <a:xfrm>
            <a:off x="4892995" y="1399261"/>
            <a:ext cx="3711575" cy="3328988"/>
          </a:xfrm>
          <a:prstGeom prst="rect">
            <a:avLst/>
          </a:prstGeom>
        </p:spPr>
        <p:txBody>
          <a:bodyPr lIns="91425" tIns="91425" rIns="91425" bIns="91425" anchor="t" anchorCtr="0">
            <a:noAutofit/>
          </a:bodyPr>
          <a:lstStyle/>
          <a:p>
            <a:pPr marL="457200" lvl="0" indent="-228600" rtl="0">
              <a:spcBef>
                <a:spcPts val="0"/>
              </a:spcBef>
            </a:pPr>
            <a:r>
              <a:rPr lang="en-US" sz="1400" b="1" dirty="0" smtClean="0"/>
              <a:t>Based on Zephyr SSP</a:t>
            </a:r>
          </a:p>
          <a:p>
            <a:pPr marL="457200" lvl="0" indent="-228600" rtl="0">
              <a:spcBef>
                <a:spcPts val="0"/>
              </a:spcBef>
            </a:pPr>
            <a:endParaRPr lang="en-US" sz="1400" dirty="0" smtClean="0"/>
          </a:p>
          <a:p>
            <a:pPr marL="457200" lvl="0" indent="-228600" rtl="0">
              <a:spcBef>
                <a:spcPts val="0"/>
              </a:spcBef>
            </a:pPr>
            <a:r>
              <a:rPr lang="en-US" sz="1400" b="1" dirty="0" smtClean="0"/>
              <a:t>Master canary drawn from OS CSPRNG</a:t>
            </a:r>
          </a:p>
          <a:p>
            <a:pPr marL="457200" lvl="0" indent="-228600" rtl="0">
              <a:spcBef>
                <a:spcPts val="0"/>
              </a:spcBef>
            </a:pPr>
            <a:endParaRPr lang="en-US" sz="1400" dirty="0" smtClean="0"/>
          </a:p>
          <a:p>
            <a:pPr marL="457200" lvl="0" indent="-228600" rtl="0">
              <a:spcBef>
                <a:spcPts val="0"/>
              </a:spcBef>
            </a:pPr>
            <a:r>
              <a:rPr lang="en-US" sz="1400" b="1" dirty="0" smtClean="0"/>
              <a:t>Modular violation handler</a:t>
            </a:r>
            <a:r>
              <a:rPr lang="en-US" sz="1400" dirty="0" smtClean="0"/>
              <a:t/>
            </a:r>
            <a:br>
              <a:rPr lang="en-US" sz="1400" dirty="0" smtClean="0"/>
            </a:br>
            <a:r>
              <a:rPr lang="en-US" sz="1400" dirty="0" smtClean="0"/>
              <a:t>Passive</a:t>
            </a:r>
            <a:br>
              <a:rPr lang="en-US" sz="1400" dirty="0" smtClean="0"/>
            </a:br>
            <a:r>
              <a:rPr lang="en-US" sz="1400" dirty="0" smtClean="0"/>
              <a:t/>
            </a:r>
            <a:br>
              <a:rPr lang="en-US" sz="1400" dirty="0" smtClean="0"/>
            </a:br>
            <a:r>
              <a:rPr lang="en-US" sz="1400" dirty="0" smtClean="0"/>
              <a:t>Fatal</a:t>
            </a:r>
            <a:br>
              <a:rPr lang="en-US" sz="1400" dirty="0" smtClean="0"/>
            </a:br>
            <a:r>
              <a:rPr lang="en-US" sz="1400" dirty="0" smtClean="0"/>
              <a:t/>
            </a:r>
            <a:br>
              <a:rPr lang="en-US" sz="1400" dirty="0" smtClean="0"/>
            </a:br>
            <a:r>
              <a:rPr lang="en-US" sz="1400" dirty="0" smtClean="0"/>
              <a:t>Thread Terminate / Restart</a:t>
            </a:r>
            <a:br>
              <a:rPr lang="en-US" sz="1400" dirty="0" smtClean="0"/>
            </a:br>
            <a:r>
              <a:rPr lang="en-US" sz="1400" dirty="0" smtClean="0"/>
              <a:t/>
            </a:r>
            <a:br>
              <a:rPr lang="en-US" sz="1400" dirty="0" smtClean="0"/>
            </a:br>
            <a:r>
              <a:rPr lang="en-US" sz="1400" dirty="0" smtClean="0"/>
              <a:t>System Terminate / Restart</a:t>
            </a:r>
          </a:p>
        </p:txBody>
      </p:sp>
    </p:spTree>
    <p:extLst>
      <p:ext uri="{BB962C8B-B14F-4D97-AF65-F5344CB8AC3E}">
        <p14:creationId xmlns:p14="http://schemas.microsoft.com/office/powerpoint/2010/main" val="2971786411"/>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84"/>
        <p:cNvGrpSpPr/>
        <p:nvPr/>
      </p:nvGrpSpPr>
      <p:grpSpPr>
        <a:xfrm>
          <a:off x="0" y="0"/>
          <a:ext cx="0" cy="0"/>
          <a:chOff x="0" y="0"/>
          <a:chExt cx="0" cy="0"/>
        </a:xfrm>
      </p:grpSpPr>
      <p:pic>
        <p:nvPicPr>
          <p:cNvPr id="85" name="Shape 85"/>
          <p:cNvPicPr preferRelativeResize="0"/>
          <p:nvPr/>
        </p:nvPicPr>
        <p:blipFill>
          <a:blip r:embed="rId3">
            <a:extLst>
              <a:ext uri="{28A0092B-C50C-407E-A947-70E740481C1C}">
                <a14:useLocalDpi xmlns:a14="http://schemas.microsoft.com/office/drawing/2010/main" val="0"/>
              </a:ext>
            </a:extLst>
          </a:blip>
          <a:stretch>
            <a:fillRect/>
          </a:stretch>
        </p:blipFill>
        <p:spPr>
          <a:xfrm>
            <a:off x="0" y="151638"/>
            <a:ext cx="4572000" cy="4840224"/>
          </a:xfrm>
          <a:prstGeom prst="rect">
            <a:avLst/>
          </a:prstGeom>
          <a:noFill/>
          <a:ln>
            <a:noFill/>
          </a:ln>
        </p:spPr>
      </p:pic>
      <p:sp>
        <p:nvSpPr>
          <p:cNvPr id="86" name="Shape 86"/>
          <p:cNvSpPr txBox="1">
            <a:spLocks noGrp="1"/>
          </p:cNvSpPr>
          <p:nvPr>
            <p:ph type="title"/>
          </p:nvPr>
        </p:nvSpPr>
        <p:spPr>
          <a:xfrm>
            <a:off x="5283650" y="205975"/>
            <a:ext cx="3148800" cy="857400"/>
          </a:xfrm>
          <a:prstGeom prst="rect">
            <a:avLst/>
          </a:prstGeom>
        </p:spPr>
        <p:txBody>
          <a:bodyPr lIns="91425" tIns="91425" rIns="91425" bIns="91425" anchor="b" anchorCtr="0">
            <a:noAutofit/>
          </a:bodyPr>
          <a:lstStyle/>
          <a:p>
            <a:pPr lvl="0">
              <a:spcBef>
                <a:spcPts val="0"/>
              </a:spcBef>
              <a:buNone/>
            </a:pPr>
            <a:r>
              <a:rPr lang="el-GR" sz="2000" dirty="0" smtClean="0"/>
              <a:t>μ</a:t>
            </a:r>
            <a:r>
              <a:rPr lang="en-US" sz="2000" dirty="0" smtClean="0"/>
              <a:t>RNG</a:t>
            </a:r>
            <a:endParaRPr lang="en" sz="2000" dirty="0"/>
          </a:p>
        </p:txBody>
      </p:sp>
      <p:sp>
        <p:nvSpPr>
          <p:cNvPr id="87" name="Shape 87"/>
          <p:cNvSpPr txBox="1">
            <a:spLocks noGrp="1"/>
          </p:cNvSpPr>
          <p:nvPr>
            <p:ph type="body" idx="1"/>
          </p:nvPr>
        </p:nvSpPr>
        <p:spPr>
          <a:xfrm>
            <a:off x="5001600" y="1425025"/>
            <a:ext cx="3712800" cy="3329100"/>
          </a:xfrm>
          <a:prstGeom prst="rect">
            <a:avLst/>
          </a:prstGeom>
        </p:spPr>
        <p:txBody>
          <a:bodyPr lIns="91425" tIns="91425" rIns="91425" bIns="91425" anchor="t" anchorCtr="0">
            <a:noAutofit/>
          </a:bodyPr>
          <a:lstStyle/>
          <a:p>
            <a:pPr marL="457200" lvl="0" indent="-228600" rtl="0">
              <a:spcBef>
                <a:spcPts val="0"/>
              </a:spcBef>
            </a:pPr>
            <a:r>
              <a:rPr lang="en-US" sz="1400" b="1" dirty="0" smtClean="0"/>
              <a:t>Keccak-based OS CSPRNG</a:t>
            </a:r>
            <a:r>
              <a:rPr lang="en-US" sz="1400" dirty="0" smtClean="0"/>
              <a:t/>
            </a:r>
            <a:br>
              <a:rPr lang="en-US" sz="1400" dirty="0" smtClean="0"/>
            </a:br>
            <a:r>
              <a:rPr lang="en-US" sz="1400" dirty="0" smtClean="0"/>
              <a:t>128-bit security</a:t>
            </a:r>
            <a:br>
              <a:rPr lang="en-US" sz="1400" dirty="0" smtClean="0"/>
            </a:br>
            <a:r>
              <a:rPr lang="en-US" sz="1400" dirty="0" smtClean="0"/>
              <a:t/>
            </a:r>
            <a:br>
              <a:rPr lang="en-US" sz="1400" dirty="0" smtClean="0"/>
            </a:br>
            <a:r>
              <a:rPr lang="en-US" sz="1400" dirty="0" smtClean="0"/>
              <a:t>25 byte internal state</a:t>
            </a:r>
            <a:br>
              <a:rPr lang="en-US" sz="1400" dirty="0" smtClean="0"/>
            </a:br>
            <a:r>
              <a:rPr lang="en-US" sz="1400" dirty="0" smtClean="0"/>
              <a:t/>
            </a:r>
            <a:br>
              <a:rPr lang="en-US" sz="1400" dirty="0" smtClean="0"/>
            </a:br>
            <a:r>
              <a:rPr lang="en-US" sz="1400" dirty="0" smtClean="0"/>
              <a:t>1 algorithm for entropy gather &amp; RNG</a:t>
            </a:r>
            <a:br>
              <a:rPr lang="en-US" sz="1400" dirty="0" smtClean="0"/>
            </a:br>
            <a:r>
              <a:rPr lang="en-US" sz="1400" dirty="0" smtClean="0"/>
              <a:t/>
            </a:r>
            <a:br>
              <a:rPr lang="en-US" sz="1400" dirty="0" smtClean="0"/>
            </a:br>
            <a:r>
              <a:rPr lang="en-US" sz="1400" dirty="0" smtClean="0"/>
              <a:t>Integrated as Zephyr random driver</a:t>
            </a:r>
            <a:br>
              <a:rPr lang="en-US" sz="1400" dirty="0" smtClean="0"/>
            </a:br>
            <a:endParaRPr lang="en-US" sz="1400" dirty="0" smtClean="0"/>
          </a:p>
          <a:p>
            <a:pPr marL="457200" lvl="0" indent="-228600" rtl="0">
              <a:spcBef>
                <a:spcPts val="0"/>
              </a:spcBef>
            </a:pPr>
            <a:r>
              <a:rPr lang="en-US" sz="1400" b="1" dirty="0" smtClean="0"/>
              <a:t>Avoid Reseed Polling</a:t>
            </a:r>
            <a:br>
              <a:rPr lang="en-US" sz="1400" b="1" dirty="0" smtClean="0"/>
            </a:br>
            <a:r>
              <a:rPr lang="en-US" sz="1400" dirty="0" smtClean="0"/>
              <a:t>Reseed Control linked to PRNG output</a:t>
            </a:r>
            <a:br>
              <a:rPr lang="en-US" sz="1400" dirty="0" smtClean="0"/>
            </a:br>
            <a:endParaRPr lang="en-US" sz="1400" dirty="0" smtClean="0"/>
          </a:p>
        </p:txBody>
      </p:sp>
    </p:spTree>
    <p:extLst>
      <p:ext uri="{BB962C8B-B14F-4D97-AF65-F5344CB8AC3E}">
        <p14:creationId xmlns:p14="http://schemas.microsoft.com/office/powerpoint/2010/main" val="2899644760"/>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84"/>
        <p:cNvGrpSpPr/>
        <p:nvPr/>
      </p:nvGrpSpPr>
      <p:grpSpPr>
        <a:xfrm>
          <a:off x="0" y="0"/>
          <a:ext cx="0" cy="0"/>
          <a:chOff x="0" y="0"/>
          <a:chExt cx="0" cy="0"/>
        </a:xfrm>
      </p:grpSpPr>
      <p:pic>
        <p:nvPicPr>
          <p:cNvPr id="85" name="Shape 85"/>
          <p:cNvPicPr preferRelativeResize="0"/>
          <p:nvPr/>
        </p:nvPicPr>
        <p:blipFill>
          <a:blip r:embed="rId3">
            <a:extLst>
              <a:ext uri="{28A0092B-C50C-407E-A947-70E740481C1C}">
                <a14:useLocalDpi xmlns:a14="http://schemas.microsoft.com/office/drawing/2010/main" val="0"/>
              </a:ext>
            </a:extLst>
          </a:blip>
          <a:stretch>
            <a:fillRect/>
          </a:stretch>
        </p:blipFill>
        <p:spPr>
          <a:xfrm>
            <a:off x="0" y="1255814"/>
            <a:ext cx="4572000" cy="2631871"/>
          </a:xfrm>
          <a:prstGeom prst="rect">
            <a:avLst/>
          </a:prstGeom>
          <a:noFill/>
          <a:ln>
            <a:noFill/>
          </a:ln>
        </p:spPr>
      </p:pic>
      <p:sp>
        <p:nvSpPr>
          <p:cNvPr id="86" name="Shape 86"/>
          <p:cNvSpPr txBox="1">
            <a:spLocks noGrp="1"/>
          </p:cNvSpPr>
          <p:nvPr>
            <p:ph type="title"/>
          </p:nvPr>
        </p:nvSpPr>
        <p:spPr>
          <a:xfrm>
            <a:off x="5283650" y="205975"/>
            <a:ext cx="3148800" cy="857400"/>
          </a:xfrm>
          <a:prstGeom prst="rect">
            <a:avLst/>
          </a:prstGeom>
        </p:spPr>
        <p:txBody>
          <a:bodyPr lIns="91425" tIns="91425" rIns="91425" bIns="91425" anchor="b" anchorCtr="0">
            <a:noAutofit/>
          </a:bodyPr>
          <a:lstStyle/>
          <a:p>
            <a:pPr lvl="0">
              <a:spcBef>
                <a:spcPts val="0"/>
              </a:spcBef>
              <a:buNone/>
            </a:pPr>
            <a:r>
              <a:rPr lang="el-GR" sz="2000" dirty="0" smtClean="0"/>
              <a:t>μ</a:t>
            </a:r>
            <a:r>
              <a:rPr lang="en-US" sz="2000" dirty="0" smtClean="0"/>
              <a:t>RNG</a:t>
            </a:r>
            <a:br>
              <a:rPr lang="en-US" sz="2000" dirty="0" smtClean="0"/>
            </a:br>
            <a:r>
              <a:rPr lang="en-US" sz="2000" dirty="0" smtClean="0"/>
              <a:t>Initial Entropy Source</a:t>
            </a:r>
            <a:endParaRPr lang="en" sz="2000" dirty="0"/>
          </a:p>
        </p:txBody>
      </p:sp>
      <p:sp>
        <p:nvSpPr>
          <p:cNvPr id="87" name="Shape 87"/>
          <p:cNvSpPr txBox="1">
            <a:spLocks noGrp="1"/>
          </p:cNvSpPr>
          <p:nvPr>
            <p:ph type="body" idx="1"/>
          </p:nvPr>
        </p:nvSpPr>
        <p:spPr>
          <a:xfrm>
            <a:off x="5001600" y="1425025"/>
            <a:ext cx="3712800" cy="3329100"/>
          </a:xfrm>
          <a:prstGeom prst="rect">
            <a:avLst/>
          </a:prstGeom>
        </p:spPr>
        <p:txBody>
          <a:bodyPr lIns="91425" tIns="91425" rIns="91425" bIns="91425" anchor="t" anchorCtr="0">
            <a:noAutofit/>
          </a:bodyPr>
          <a:lstStyle/>
          <a:p>
            <a:pPr marL="457200" lvl="0" indent="-228600" rtl="0">
              <a:spcBef>
                <a:spcPts val="0"/>
              </a:spcBef>
            </a:pPr>
            <a:r>
              <a:rPr lang="en-US" sz="1400" b="1" dirty="0" smtClean="0"/>
              <a:t>SRAM Startup Values (SUVs)</a:t>
            </a:r>
            <a:r>
              <a:rPr lang="en-US" sz="1400" dirty="0" smtClean="0"/>
              <a:t/>
            </a:r>
            <a:br>
              <a:rPr lang="en-US" sz="1400" dirty="0" smtClean="0"/>
            </a:br>
            <a:r>
              <a:rPr lang="en-US" sz="1400" dirty="0" smtClean="0"/>
              <a:t>Two stable states</a:t>
            </a:r>
            <a:br>
              <a:rPr lang="en-US" sz="1400" dirty="0" smtClean="0"/>
            </a:br>
            <a:r>
              <a:rPr lang="en-US" sz="1400" dirty="0" smtClean="0"/>
              <a:t>Converge after initial instability</a:t>
            </a:r>
            <a:br>
              <a:rPr lang="en-US" sz="1400" dirty="0" smtClean="0"/>
            </a:br>
            <a:endParaRPr lang="en-US" sz="1400" dirty="0" smtClean="0"/>
          </a:p>
          <a:p>
            <a:pPr marL="457200" lvl="0" indent="-228600" rtl="0">
              <a:spcBef>
                <a:spcPts val="0"/>
              </a:spcBef>
            </a:pPr>
            <a:r>
              <a:rPr lang="en-US" sz="1400" b="1" dirty="0" smtClean="0"/>
              <a:t>Manufacturing Differences</a:t>
            </a:r>
            <a:r>
              <a:rPr lang="en-US" sz="1400" dirty="0" smtClean="0"/>
              <a:t/>
            </a:r>
            <a:br>
              <a:rPr lang="en-US" sz="1400" dirty="0" smtClean="0"/>
            </a:br>
            <a:r>
              <a:rPr lang="en-US" sz="1400" dirty="0" smtClean="0"/>
              <a:t>Biased cells -&gt; PUFs</a:t>
            </a:r>
            <a:br>
              <a:rPr lang="en-US" sz="1400" dirty="0" smtClean="0"/>
            </a:br>
            <a:r>
              <a:rPr lang="en-US" sz="1400" dirty="0" smtClean="0"/>
              <a:t>Random cells -&gt; PRNGs</a:t>
            </a:r>
            <a:br>
              <a:rPr lang="en-US" sz="1400" dirty="0" smtClean="0"/>
            </a:br>
            <a:endParaRPr lang="en-US" sz="1400" dirty="0" smtClean="0"/>
          </a:p>
          <a:p>
            <a:pPr marL="457200" lvl="0" indent="-228600" rtl="0">
              <a:spcBef>
                <a:spcPts val="0"/>
              </a:spcBef>
            </a:pPr>
            <a:r>
              <a:rPr lang="en-US" sz="1400" b="1" dirty="0" smtClean="0"/>
              <a:t>Many Benefits</a:t>
            </a:r>
            <a:r>
              <a:rPr lang="en-US" sz="1400" dirty="0" smtClean="0"/>
              <a:t/>
            </a:r>
            <a:br>
              <a:rPr lang="en-US" sz="1400" dirty="0" smtClean="0"/>
            </a:br>
            <a:r>
              <a:rPr lang="en-US" sz="1400" dirty="0" smtClean="0"/>
              <a:t>Instantly available at very early boot</a:t>
            </a:r>
            <a:br>
              <a:rPr lang="en-US" sz="1400" dirty="0" smtClean="0"/>
            </a:br>
            <a:r>
              <a:rPr lang="en-US" sz="1400" dirty="0" smtClean="0"/>
              <a:t/>
            </a:r>
            <a:br>
              <a:rPr lang="en-US" sz="1400" dirty="0" smtClean="0"/>
            </a:br>
            <a:r>
              <a:rPr lang="en-US" sz="1400" dirty="0" smtClean="0"/>
              <a:t>Differs between devices &amp; </a:t>
            </a:r>
            <a:r>
              <a:rPr lang="en-US" sz="1400" dirty="0" err="1" smtClean="0"/>
              <a:t>bootruns</a:t>
            </a:r>
            <a:r>
              <a:rPr lang="en-US" sz="1400" dirty="0"/>
              <a:t/>
            </a:r>
            <a:br>
              <a:rPr lang="en-US" sz="1400" dirty="0"/>
            </a:br>
            <a:r>
              <a:rPr lang="en-US" sz="1400" dirty="0" smtClean="0"/>
              <a:t/>
            </a:r>
            <a:br>
              <a:rPr lang="en-US" sz="1400" dirty="0" smtClean="0"/>
            </a:br>
            <a:r>
              <a:rPr lang="en-US" sz="1400" dirty="0" smtClean="0"/>
              <a:t>SRAM omnipresent on MCUs</a:t>
            </a:r>
          </a:p>
        </p:txBody>
      </p:sp>
      <p:sp>
        <p:nvSpPr>
          <p:cNvPr id="8" name="Shape 60"/>
          <p:cNvSpPr txBox="1"/>
          <p:nvPr/>
        </p:nvSpPr>
        <p:spPr>
          <a:xfrm>
            <a:off x="84316" y="4575475"/>
            <a:ext cx="3922843" cy="357300"/>
          </a:xfrm>
          <a:prstGeom prst="rect">
            <a:avLst/>
          </a:prstGeom>
          <a:noFill/>
          <a:ln>
            <a:noFill/>
          </a:ln>
        </p:spPr>
        <p:txBody>
          <a:bodyPr lIns="91425" tIns="91425" rIns="91425" bIns="91425" anchor="t" anchorCtr="0">
            <a:noAutofit/>
          </a:bodyPr>
          <a:lstStyle/>
          <a:p>
            <a:pPr lvl="0">
              <a:lnSpc>
                <a:spcPct val="115000"/>
              </a:lnSpc>
              <a:spcBef>
                <a:spcPts val="600"/>
              </a:spcBef>
              <a:buClr>
                <a:schemeClr val="dk1"/>
              </a:buClr>
              <a:buSzPct val="122222"/>
            </a:pPr>
            <a:r>
              <a:rPr lang="en-US" sz="900" i="1" dirty="0">
                <a:solidFill>
                  <a:schemeClr val="bg1"/>
                </a:solidFill>
                <a:latin typeface="Raleway"/>
                <a:ea typeface="Raleway"/>
                <a:cs typeface="Raleway"/>
                <a:sym typeface="Raleway"/>
              </a:rPr>
              <a:t>* Power-Up SRAM State as an Identifying Fingerprint and Source of True Random Numbers </a:t>
            </a:r>
            <a:r>
              <a:rPr lang="en-US" sz="900" i="1" dirty="0" smtClean="0">
                <a:solidFill>
                  <a:schemeClr val="bg1"/>
                </a:solidFill>
                <a:latin typeface="Raleway"/>
                <a:ea typeface="Raleway"/>
                <a:cs typeface="Raleway"/>
                <a:sym typeface="Raleway"/>
              </a:rPr>
              <a:t>– Holcomb et al. (2009)</a:t>
            </a:r>
            <a:endParaRPr lang="en" sz="900" b="1" i="1" dirty="0">
              <a:solidFill>
                <a:schemeClr val="bg1"/>
              </a:solidFill>
              <a:latin typeface="Raleway"/>
              <a:ea typeface="Raleway"/>
              <a:cs typeface="Raleway"/>
              <a:sym typeface="Raleway"/>
            </a:endParaRPr>
          </a:p>
        </p:txBody>
      </p:sp>
    </p:spTree>
    <p:extLst>
      <p:ext uri="{BB962C8B-B14F-4D97-AF65-F5344CB8AC3E}">
        <p14:creationId xmlns:p14="http://schemas.microsoft.com/office/powerpoint/2010/main" val="3556905363"/>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72"/>
        <p:cNvGrpSpPr/>
        <p:nvPr/>
      </p:nvGrpSpPr>
      <p:grpSpPr>
        <a:xfrm>
          <a:off x="0" y="0"/>
          <a:ext cx="0" cy="0"/>
          <a:chOff x="0" y="0"/>
          <a:chExt cx="0" cy="0"/>
        </a:xfrm>
      </p:grpSpPr>
      <p:sp>
        <p:nvSpPr>
          <p:cNvPr id="73" name="Shape 73"/>
          <p:cNvSpPr txBox="1">
            <a:spLocks noGrp="1"/>
          </p:cNvSpPr>
          <p:nvPr>
            <p:ph type="ctrTitle"/>
          </p:nvPr>
        </p:nvSpPr>
        <p:spPr>
          <a:xfrm>
            <a:off x="925200" y="925200"/>
            <a:ext cx="7293300" cy="3293100"/>
          </a:xfrm>
          <a:prstGeom prst="rect">
            <a:avLst/>
          </a:prstGeom>
        </p:spPr>
        <p:txBody>
          <a:bodyPr lIns="91425" tIns="91425" rIns="91425" bIns="91425" anchor="ctr" anchorCtr="0">
            <a:noAutofit/>
          </a:bodyPr>
          <a:lstStyle/>
          <a:p>
            <a:pPr lvl="0" rtl="0">
              <a:spcBef>
                <a:spcPts val="0"/>
              </a:spcBef>
              <a:buNone/>
            </a:pPr>
            <a:r>
              <a:rPr lang="el-GR" sz="2800" dirty="0" smtClean="0">
                <a:latin typeface="Arial" panose="020B0604020202020204" pitchFamily="34" charset="0"/>
                <a:cs typeface="Arial" panose="020B0604020202020204" pitchFamily="34" charset="0"/>
              </a:rPr>
              <a:t>μ</a:t>
            </a:r>
            <a:r>
              <a:rPr lang="en" sz="2800" dirty="0" smtClean="0"/>
              <a:t>Armor</a:t>
            </a:r>
            <a:br>
              <a:rPr lang="en" sz="2800" dirty="0" smtClean="0"/>
            </a:br>
            <a:r>
              <a:rPr lang="en" sz="2800" dirty="0" smtClean="0"/>
              <a:t>Overhead &amp; Security Evaluation</a:t>
            </a:r>
            <a:endParaRPr lang="en" sz="2800" dirty="0"/>
          </a:p>
        </p:txBody>
      </p:sp>
    </p:spTree>
    <p:extLst>
      <p:ext uri="{BB962C8B-B14F-4D97-AF65-F5344CB8AC3E}">
        <p14:creationId xmlns:p14="http://schemas.microsoft.com/office/powerpoint/2010/main" val="914136521"/>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84"/>
        <p:cNvGrpSpPr/>
        <p:nvPr/>
      </p:nvGrpSpPr>
      <p:grpSpPr>
        <a:xfrm>
          <a:off x="0" y="0"/>
          <a:ext cx="0" cy="0"/>
          <a:chOff x="0" y="0"/>
          <a:chExt cx="0" cy="0"/>
        </a:xfrm>
      </p:grpSpPr>
      <p:pic>
        <p:nvPicPr>
          <p:cNvPr id="85" name="Shape 85"/>
          <p:cNvPicPr preferRelativeResize="0"/>
          <p:nvPr/>
        </p:nvPicPr>
        <p:blipFill>
          <a:blip r:embed="rId3">
            <a:extLst>
              <a:ext uri="{28A0092B-C50C-407E-A947-70E740481C1C}">
                <a14:useLocalDpi xmlns:a14="http://schemas.microsoft.com/office/drawing/2010/main" val="0"/>
              </a:ext>
            </a:extLst>
          </a:blip>
          <a:stretch>
            <a:fillRect/>
          </a:stretch>
        </p:blipFill>
        <p:spPr>
          <a:xfrm>
            <a:off x="0" y="1653370"/>
            <a:ext cx="4572000" cy="1836760"/>
          </a:xfrm>
          <a:prstGeom prst="rect">
            <a:avLst/>
          </a:prstGeom>
          <a:noFill/>
          <a:ln>
            <a:noFill/>
          </a:ln>
        </p:spPr>
      </p:pic>
      <p:sp>
        <p:nvSpPr>
          <p:cNvPr id="86" name="Shape 86"/>
          <p:cNvSpPr txBox="1">
            <a:spLocks noGrp="1"/>
          </p:cNvSpPr>
          <p:nvPr>
            <p:ph type="title"/>
          </p:nvPr>
        </p:nvSpPr>
        <p:spPr>
          <a:xfrm>
            <a:off x="5283650" y="205975"/>
            <a:ext cx="3148800" cy="857400"/>
          </a:xfrm>
          <a:prstGeom prst="rect">
            <a:avLst/>
          </a:prstGeom>
        </p:spPr>
        <p:txBody>
          <a:bodyPr lIns="91425" tIns="91425" rIns="91425" bIns="91425" anchor="b" anchorCtr="0">
            <a:noAutofit/>
          </a:bodyPr>
          <a:lstStyle/>
          <a:p>
            <a:pPr lvl="0">
              <a:spcBef>
                <a:spcPts val="0"/>
              </a:spcBef>
              <a:buNone/>
            </a:pPr>
            <a:r>
              <a:rPr lang="el-GR" sz="2000" dirty="0" smtClean="0"/>
              <a:t>μ</a:t>
            </a:r>
            <a:r>
              <a:rPr lang="en-US" sz="2000" dirty="0" smtClean="0"/>
              <a:t>Armor </a:t>
            </a:r>
            <a:br>
              <a:rPr lang="en-US" sz="2000" dirty="0" smtClean="0"/>
            </a:br>
            <a:r>
              <a:rPr lang="en-US" sz="2000" dirty="0" smtClean="0"/>
              <a:t>Overhead Evaluation</a:t>
            </a:r>
            <a:endParaRPr lang="en" sz="2000" dirty="0"/>
          </a:p>
        </p:txBody>
      </p:sp>
      <p:sp>
        <p:nvSpPr>
          <p:cNvPr id="87" name="Shape 87"/>
          <p:cNvSpPr txBox="1">
            <a:spLocks noGrp="1"/>
          </p:cNvSpPr>
          <p:nvPr>
            <p:ph type="body" idx="1"/>
          </p:nvPr>
        </p:nvSpPr>
        <p:spPr>
          <a:xfrm>
            <a:off x="5001600" y="1425025"/>
            <a:ext cx="3712800" cy="3329100"/>
          </a:xfrm>
          <a:prstGeom prst="rect">
            <a:avLst/>
          </a:prstGeom>
        </p:spPr>
        <p:txBody>
          <a:bodyPr lIns="91425" tIns="91425" rIns="91425" bIns="91425" anchor="t" anchorCtr="0">
            <a:noAutofit/>
          </a:bodyPr>
          <a:lstStyle/>
          <a:p>
            <a:pPr marL="457200" lvl="0" indent="-228600" rtl="0">
              <a:spcBef>
                <a:spcPts val="0"/>
              </a:spcBef>
            </a:pPr>
            <a:r>
              <a:rPr lang="en-US" sz="1400" b="1" dirty="0" smtClean="0"/>
              <a:t>Metrics</a:t>
            </a:r>
            <a:r>
              <a:rPr lang="en-US" sz="1400" dirty="0" smtClean="0"/>
              <a:t/>
            </a:r>
            <a:br>
              <a:rPr lang="en-US" sz="1400" dirty="0" smtClean="0"/>
            </a:br>
            <a:r>
              <a:rPr lang="en-US" sz="1400" dirty="0" smtClean="0"/>
              <a:t>Code Size, Data Size, Memory Usage, Runtime Overhead</a:t>
            </a:r>
          </a:p>
          <a:p>
            <a:pPr marL="457200" lvl="0" indent="-228600" rtl="0">
              <a:spcBef>
                <a:spcPts val="0"/>
              </a:spcBef>
            </a:pPr>
            <a:endParaRPr lang="en-US" sz="1400" dirty="0" smtClean="0"/>
          </a:p>
          <a:p>
            <a:pPr marL="457200" lvl="0" indent="-228600" rtl="0">
              <a:spcBef>
                <a:spcPts val="0"/>
              </a:spcBef>
            </a:pPr>
            <a:r>
              <a:rPr lang="en-US" sz="1400" b="1" dirty="0" smtClean="0"/>
              <a:t>Evaluated Against</a:t>
            </a:r>
            <a:r>
              <a:rPr lang="en-US" sz="1400" dirty="0" smtClean="0"/>
              <a:t/>
            </a:r>
            <a:br>
              <a:rPr lang="en-US" sz="1400" dirty="0" smtClean="0"/>
            </a:br>
            <a:r>
              <a:rPr lang="en-US" sz="1400" dirty="0" err="1" smtClean="0"/>
              <a:t>IoT</a:t>
            </a:r>
            <a:r>
              <a:rPr lang="en-US" sz="1400" dirty="0" smtClean="0"/>
              <a:t> sample applications</a:t>
            </a:r>
            <a:br>
              <a:rPr lang="en-US" sz="1400" dirty="0" smtClean="0"/>
            </a:br>
            <a:r>
              <a:rPr lang="en-US" sz="1400" dirty="0" smtClean="0"/>
              <a:t/>
            </a:r>
            <a:br>
              <a:rPr lang="en-US" sz="1400" dirty="0" smtClean="0"/>
            </a:br>
            <a:r>
              <a:rPr lang="en-US" sz="1400" dirty="0" err="1" smtClean="0"/>
              <a:t>TACLeBench</a:t>
            </a:r>
            <a:r>
              <a:rPr lang="en-US" sz="1400" dirty="0" smtClean="0"/>
              <a:t> suite</a:t>
            </a:r>
          </a:p>
          <a:p>
            <a:pPr marL="457200" lvl="0" indent="-228600" rtl="0">
              <a:spcBef>
                <a:spcPts val="0"/>
              </a:spcBef>
            </a:pPr>
            <a:endParaRPr lang="en-US" sz="1400" dirty="0" smtClean="0"/>
          </a:p>
          <a:p>
            <a:pPr marL="457200" lvl="0" indent="-228600"/>
            <a:r>
              <a:rPr lang="en-US" sz="1400" b="1" dirty="0" smtClean="0"/>
              <a:t>Overhead</a:t>
            </a:r>
            <a:r>
              <a:rPr lang="en-US" sz="1400" dirty="0" smtClean="0"/>
              <a:t/>
            </a:r>
            <a:br>
              <a:rPr lang="en-US" sz="1400" dirty="0" smtClean="0"/>
            </a:br>
            <a:r>
              <a:rPr lang="en-US" sz="1400" dirty="0" smtClean="0"/>
              <a:t>Code Size ≤ 5%</a:t>
            </a:r>
            <a:r>
              <a:rPr lang="en-US" sz="1400" dirty="0"/>
              <a:t/>
            </a:r>
            <a:br>
              <a:rPr lang="en-US" sz="1400" dirty="0"/>
            </a:br>
            <a:r>
              <a:rPr lang="en-US" sz="1400" dirty="0" smtClean="0"/>
              <a:t/>
            </a:r>
            <a:br>
              <a:rPr lang="en-US" sz="1400" dirty="0" smtClean="0"/>
            </a:br>
            <a:r>
              <a:rPr lang="en-US" sz="1400" dirty="0" smtClean="0"/>
              <a:t>Others </a:t>
            </a:r>
            <a:r>
              <a:rPr lang="en-US" sz="1400" dirty="0"/>
              <a:t>≤</a:t>
            </a:r>
            <a:r>
              <a:rPr lang="en-US" sz="1400" dirty="0" smtClean="0"/>
              <a:t> 1%</a:t>
            </a:r>
          </a:p>
          <a:p>
            <a:pPr marL="457200" lvl="0" indent="-228600" rtl="0">
              <a:spcBef>
                <a:spcPts val="0"/>
              </a:spcBef>
            </a:pPr>
            <a:endParaRPr lang="en-US" sz="1400" dirty="0"/>
          </a:p>
        </p:txBody>
      </p:sp>
    </p:spTree>
    <p:extLst>
      <p:ext uri="{BB962C8B-B14F-4D97-AF65-F5344CB8AC3E}">
        <p14:creationId xmlns:p14="http://schemas.microsoft.com/office/powerpoint/2010/main" val="3109487054"/>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84"/>
        <p:cNvGrpSpPr/>
        <p:nvPr/>
      </p:nvGrpSpPr>
      <p:grpSpPr>
        <a:xfrm>
          <a:off x="0" y="0"/>
          <a:ext cx="0" cy="0"/>
          <a:chOff x="0" y="0"/>
          <a:chExt cx="0" cy="0"/>
        </a:xfrm>
      </p:grpSpPr>
      <p:pic>
        <p:nvPicPr>
          <p:cNvPr id="85" name="Shape 85"/>
          <p:cNvPicPr preferRelativeResize="0"/>
          <p:nvPr/>
        </p:nvPicPr>
        <p:blipFill>
          <a:blip r:embed="rId3">
            <a:extLst>
              <a:ext uri="{28A0092B-C50C-407E-A947-70E740481C1C}">
                <a14:useLocalDpi xmlns:a14="http://schemas.microsoft.com/office/drawing/2010/main" val="0"/>
              </a:ext>
            </a:extLst>
          </a:blip>
          <a:stretch>
            <a:fillRect/>
          </a:stretch>
        </p:blipFill>
        <p:spPr>
          <a:xfrm>
            <a:off x="0" y="196973"/>
            <a:ext cx="4572000" cy="4749553"/>
          </a:xfrm>
          <a:prstGeom prst="rect">
            <a:avLst/>
          </a:prstGeom>
          <a:noFill/>
          <a:ln>
            <a:noFill/>
          </a:ln>
        </p:spPr>
      </p:pic>
      <p:sp>
        <p:nvSpPr>
          <p:cNvPr id="86" name="Shape 86"/>
          <p:cNvSpPr txBox="1">
            <a:spLocks noGrp="1"/>
          </p:cNvSpPr>
          <p:nvPr>
            <p:ph type="title"/>
          </p:nvPr>
        </p:nvSpPr>
        <p:spPr>
          <a:xfrm>
            <a:off x="5283650" y="205975"/>
            <a:ext cx="3148800" cy="857400"/>
          </a:xfrm>
          <a:prstGeom prst="rect">
            <a:avLst/>
          </a:prstGeom>
        </p:spPr>
        <p:txBody>
          <a:bodyPr lIns="91425" tIns="91425" rIns="91425" bIns="91425" anchor="b" anchorCtr="0">
            <a:noAutofit/>
          </a:bodyPr>
          <a:lstStyle/>
          <a:p>
            <a:pPr lvl="0"/>
            <a:r>
              <a:rPr lang="el-GR" sz="2000" dirty="0"/>
              <a:t>μ</a:t>
            </a:r>
            <a:r>
              <a:rPr lang="en-US" sz="2000" dirty="0"/>
              <a:t>Scramble</a:t>
            </a:r>
            <a:r>
              <a:rPr lang="en-US" sz="2000" dirty="0" smtClean="0"/>
              <a:t/>
            </a:r>
            <a:br>
              <a:rPr lang="en-US" sz="2000" dirty="0" smtClean="0"/>
            </a:br>
            <a:r>
              <a:rPr lang="en-US" sz="2000" dirty="0" smtClean="0"/>
              <a:t>Security Evaluation</a:t>
            </a:r>
            <a:endParaRPr lang="en" sz="2000" dirty="0"/>
          </a:p>
        </p:txBody>
      </p:sp>
      <p:sp>
        <p:nvSpPr>
          <p:cNvPr id="87" name="Shape 87"/>
          <p:cNvSpPr txBox="1">
            <a:spLocks noGrp="1"/>
          </p:cNvSpPr>
          <p:nvPr>
            <p:ph type="body" idx="1"/>
          </p:nvPr>
        </p:nvSpPr>
        <p:spPr>
          <a:xfrm>
            <a:off x="5001600" y="1425025"/>
            <a:ext cx="3712800" cy="3329100"/>
          </a:xfrm>
          <a:prstGeom prst="rect">
            <a:avLst/>
          </a:prstGeom>
        </p:spPr>
        <p:txBody>
          <a:bodyPr lIns="91425" tIns="91425" rIns="91425" bIns="91425" anchor="t" anchorCtr="0">
            <a:noAutofit/>
          </a:bodyPr>
          <a:lstStyle/>
          <a:p>
            <a:pPr marL="457200" lvl="0" indent="-228600" rtl="0">
              <a:spcBef>
                <a:spcPts val="0"/>
              </a:spcBef>
            </a:pPr>
            <a:r>
              <a:rPr lang="en-US" sz="1400" b="1" dirty="0" smtClean="0"/>
              <a:t>Coverage Analysis</a:t>
            </a:r>
            <a:r>
              <a:rPr lang="en-US" sz="1400" dirty="0" smtClean="0"/>
              <a:t/>
            </a:r>
            <a:br>
              <a:rPr lang="en-US" sz="1400" dirty="0" smtClean="0"/>
            </a:br>
            <a:r>
              <a:rPr lang="en-US" sz="1400" dirty="0" smtClean="0"/>
              <a:t>1000 firmware variants per benchmark</a:t>
            </a:r>
            <a:br>
              <a:rPr lang="en-US" sz="1400" dirty="0" smtClean="0"/>
            </a:br>
            <a:r>
              <a:rPr lang="en-US" sz="1400" dirty="0" smtClean="0"/>
              <a:t/>
            </a:r>
            <a:br>
              <a:rPr lang="en-US" sz="1400" dirty="0" smtClean="0"/>
            </a:br>
            <a:r>
              <a:rPr lang="en-US" sz="1400" dirty="0" smtClean="0"/>
              <a:t>Harvest ROP gadgets</a:t>
            </a:r>
            <a:br>
              <a:rPr lang="en-US" sz="1400" dirty="0" smtClean="0"/>
            </a:br>
            <a:r>
              <a:rPr lang="en-US" sz="1400" dirty="0" smtClean="0"/>
              <a:t/>
            </a:r>
            <a:br>
              <a:rPr lang="en-US" sz="1400" dirty="0" smtClean="0"/>
            </a:br>
            <a:r>
              <a:rPr lang="en-US" sz="1400" dirty="0" smtClean="0"/>
              <a:t>Max avg. gadget survival rate: 10.15%</a:t>
            </a:r>
            <a:br>
              <a:rPr lang="en-US" sz="1400" dirty="0" smtClean="0"/>
            </a:br>
            <a:endParaRPr lang="en-US" sz="1400" dirty="0"/>
          </a:p>
          <a:p>
            <a:pPr marL="457200" lvl="0" indent="-228600" rtl="0">
              <a:spcBef>
                <a:spcPts val="0"/>
              </a:spcBef>
            </a:pPr>
            <a:r>
              <a:rPr lang="en-US" sz="1400" b="1" dirty="0" smtClean="0"/>
              <a:t>Complicating Attacker Factors</a:t>
            </a:r>
            <a:r>
              <a:rPr lang="en-US" sz="1400" dirty="0" smtClean="0"/>
              <a:t/>
            </a:r>
            <a:br>
              <a:rPr lang="en-US" sz="1400" dirty="0" smtClean="0"/>
            </a:br>
            <a:r>
              <a:rPr lang="en-US" sz="1400" dirty="0" smtClean="0"/>
              <a:t>Payload length</a:t>
            </a:r>
            <a:br>
              <a:rPr lang="en-US" sz="1400" dirty="0" smtClean="0"/>
            </a:br>
            <a:r>
              <a:rPr lang="en-US" sz="1400" dirty="0" smtClean="0"/>
              <a:t/>
            </a:r>
            <a:br>
              <a:rPr lang="en-US" sz="1400" dirty="0" smtClean="0"/>
            </a:br>
            <a:r>
              <a:rPr lang="en-US" sz="1400" dirty="0" smtClean="0"/>
              <a:t>Firmware complexity</a:t>
            </a:r>
            <a:br>
              <a:rPr lang="en-US" sz="1400" dirty="0" smtClean="0"/>
            </a:br>
            <a:r>
              <a:rPr lang="en-US" sz="1400" dirty="0" smtClean="0"/>
              <a:t/>
            </a:r>
            <a:br>
              <a:rPr lang="en-US" sz="1400" dirty="0" smtClean="0"/>
            </a:br>
            <a:r>
              <a:rPr lang="en-US" sz="1400" dirty="0" smtClean="0"/>
              <a:t>Fine-Grained Randomization</a:t>
            </a:r>
          </a:p>
        </p:txBody>
      </p:sp>
    </p:spTree>
    <p:extLst>
      <p:ext uri="{BB962C8B-B14F-4D97-AF65-F5344CB8AC3E}">
        <p14:creationId xmlns:p14="http://schemas.microsoft.com/office/powerpoint/2010/main" val="408270833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sp>
        <p:nvSpPr>
          <p:cNvPr id="130" name="Shape 130"/>
          <p:cNvSpPr txBox="1">
            <a:spLocks noGrp="1"/>
          </p:cNvSpPr>
          <p:nvPr>
            <p:ph type="title" idx="4294967295"/>
          </p:nvPr>
        </p:nvSpPr>
        <p:spPr>
          <a:xfrm>
            <a:off x="1188150" y="0"/>
            <a:ext cx="6767100" cy="1194900"/>
          </a:xfrm>
          <a:prstGeom prst="rect">
            <a:avLst/>
          </a:prstGeom>
        </p:spPr>
        <p:txBody>
          <a:bodyPr lIns="91425" tIns="91425" rIns="91425" bIns="91425" anchor="ctr" anchorCtr="0">
            <a:noAutofit/>
          </a:bodyPr>
          <a:lstStyle/>
          <a:p>
            <a:pPr lvl="0" rtl="0">
              <a:spcBef>
                <a:spcPts val="0"/>
              </a:spcBef>
              <a:buNone/>
            </a:pPr>
            <a:r>
              <a:rPr lang="en" dirty="0" smtClean="0">
                <a:solidFill>
                  <a:srgbClr val="FFFFFF"/>
                </a:solidFill>
                <a:latin typeface="Raleway"/>
                <a:ea typeface="Raleway"/>
                <a:cs typeface="Raleway"/>
                <a:sym typeface="Raleway"/>
              </a:rPr>
              <a:t>What this talk </a:t>
            </a:r>
            <a:r>
              <a:rPr lang="en" i="1" u="sng" dirty="0" smtClean="0">
                <a:solidFill>
                  <a:srgbClr val="FFFFFF"/>
                </a:solidFill>
                <a:latin typeface="Raleway"/>
                <a:ea typeface="Raleway"/>
                <a:cs typeface="Raleway"/>
                <a:sym typeface="Raleway"/>
              </a:rPr>
              <a:t>is</a:t>
            </a:r>
            <a:r>
              <a:rPr lang="en" dirty="0" smtClean="0">
                <a:solidFill>
                  <a:srgbClr val="FFFFFF"/>
                </a:solidFill>
                <a:latin typeface="Raleway"/>
                <a:ea typeface="Raleway"/>
                <a:cs typeface="Raleway"/>
                <a:sym typeface="Raleway"/>
              </a:rPr>
              <a:t> about</a:t>
            </a:r>
            <a:endParaRPr lang="en" dirty="0">
              <a:solidFill>
                <a:srgbClr val="FFFFFF"/>
              </a:solidFill>
              <a:latin typeface="Raleway"/>
              <a:ea typeface="Raleway"/>
              <a:cs typeface="Raleway"/>
              <a:sym typeface="Raleway"/>
            </a:endParaRPr>
          </a:p>
        </p:txBody>
      </p:sp>
      <p:sp>
        <p:nvSpPr>
          <p:cNvPr id="131" name="Shape 131"/>
          <p:cNvSpPr txBox="1">
            <a:spLocks noGrp="1"/>
          </p:cNvSpPr>
          <p:nvPr>
            <p:ph type="sldNum" idx="12"/>
          </p:nvPr>
        </p:nvSpPr>
        <p:spPr>
          <a:xfrm>
            <a:off x="1188150" y="3948600"/>
            <a:ext cx="6767100" cy="1194900"/>
          </a:xfrm>
          <a:prstGeom prst="rect">
            <a:avLst/>
          </a:prstGeom>
        </p:spPr>
        <p:txBody>
          <a:bodyPr lIns="91425" tIns="91425" rIns="91425" bIns="91425" anchor="ctr" anchorCtr="0">
            <a:noAutofit/>
          </a:bodyPr>
          <a:lstStyle/>
          <a:p>
            <a:pPr lvl="0">
              <a:spcBef>
                <a:spcPts val="0"/>
              </a:spcBef>
              <a:buNone/>
            </a:pPr>
            <a:fld id="{00000000-1234-1234-1234-123412341234}" type="slidenum">
              <a:rPr lang="en"/>
              <a:t>6</a:t>
            </a:fld>
            <a:endParaRPr lang="en"/>
          </a:p>
        </p:txBody>
      </p:sp>
      <p:pic>
        <p:nvPicPr>
          <p:cNvPr id="4" name="Picture 8"/>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5248797" y="1684964"/>
            <a:ext cx="2039603" cy="88678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https://riot-os.org/images/logo-large.png"/>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6076446" y="2466792"/>
            <a:ext cx="1721557" cy="72262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61656" y="3316464"/>
            <a:ext cx="1436347" cy="53323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https://gdmssite.files.wordpress.com/2015/06/general-dynamics-rifleman-radio-product-image.png"/>
          <p:cNvPicPr>
            <a:picLocks noChangeAspect="1" noChangeArrowheads="1"/>
          </p:cNvPicPr>
          <p:nvPr/>
        </p:nvPicPr>
        <p:blipFill rotWithShape="1">
          <a:blip r:embed="rId6" cstate="email">
            <a:extLst>
              <a:ext uri="{28A0092B-C50C-407E-A947-70E740481C1C}">
                <a14:useLocalDpi xmlns:a14="http://schemas.microsoft.com/office/drawing/2010/main" val="0"/>
              </a:ext>
            </a:extLst>
          </a:blip>
          <a:srcRect l="37614" r="38221"/>
          <a:stretch/>
        </p:blipFill>
        <p:spPr bwMode="auto">
          <a:xfrm>
            <a:off x="1346297" y="1744909"/>
            <a:ext cx="651431" cy="210479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http://d3sk73qjanf67d.cloudfront.net/wp-content/uploads/2016/02/12034446/lock.png"/>
          <p:cNvPicPr>
            <a:picLocks noChangeAspect="1" noChangeArrowheads="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2035480" y="1924362"/>
            <a:ext cx="860064" cy="96016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8" descr="http://www.vgs-motorsport.com/en/gallery/Bosch_MS6.4-Kopie.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633138" y="1351847"/>
            <a:ext cx="1432758" cy="957998"/>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http://mazcanproject.sourceforge.net/blog/wp-content/uploads/2011/05/FreeRTOS_logo.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115472" y="1370535"/>
            <a:ext cx="1667673" cy="622598"/>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https://www.micrium.com/wp-content/uploads/2016/04/uC-OS-for-Makers-Logo.png"/>
          <p:cNvPicPr>
            <a:picLocks noChangeAspect="1" noChangeArrowheads="1"/>
          </p:cNvPicPr>
          <p:nvPr/>
        </p:nvPicPr>
        <p:blipFill rotWithShape="1">
          <a:blip r:embed="rId10">
            <a:extLst>
              <a:ext uri="{28A0092B-C50C-407E-A947-70E740481C1C}">
                <a14:useLocalDpi xmlns:a14="http://schemas.microsoft.com/office/drawing/2010/main" val="0"/>
              </a:ext>
            </a:extLst>
          </a:blip>
          <a:srcRect r="43455" b="40142"/>
          <a:stretch/>
        </p:blipFill>
        <p:spPr bwMode="auto">
          <a:xfrm>
            <a:off x="4234054" y="2974949"/>
            <a:ext cx="1494487" cy="379689"/>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http://embedded.ednc.com/images/Nucleus_mirror.png"/>
          <p:cNvPicPr>
            <a:picLocks noChangeAspect="1" noChangeArrowheads="1"/>
          </p:cNvPicPr>
          <p:nvPr/>
        </p:nvPicPr>
        <p:blipFill rotWithShape="1">
          <a:blip r:embed="rId11">
            <a:extLst>
              <a:ext uri="{28A0092B-C50C-407E-A947-70E740481C1C}">
                <a14:useLocalDpi xmlns:a14="http://schemas.microsoft.com/office/drawing/2010/main" val="0"/>
              </a:ext>
            </a:extLst>
          </a:blip>
          <a:srcRect t="8589" r="7183" b="6378"/>
          <a:stretch/>
        </p:blipFill>
        <p:spPr bwMode="auto">
          <a:xfrm>
            <a:off x="4267464" y="3387205"/>
            <a:ext cx="1848008" cy="525421"/>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descr="https://www.zephyrproject.org/sites/all/themes/custom/zephyr/images/optimized/logo_white.pn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879912" y="1850583"/>
            <a:ext cx="1943400" cy="1060808"/>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https://www.technischeunie.nl/images/artikel/3952777.gif"/>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095524" y="2513662"/>
            <a:ext cx="610435" cy="13022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7315250"/>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84"/>
        <p:cNvGrpSpPr/>
        <p:nvPr/>
      </p:nvGrpSpPr>
      <p:grpSpPr>
        <a:xfrm>
          <a:off x="0" y="0"/>
          <a:ext cx="0" cy="0"/>
          <a:chOff x="0" y="0"/>
          <a:chExt cx="0" cy="0"/>
        </a:xfrm>
      </p:grpSpPr>
      <p:pic>
        <p:nvPicPr>
          <p:cNvPr id="85" name="Shape 85"/>
          <p:cNvPicPr preferRelativeResize="0"/>
          <p:nvPr/>
        </p:nvPicPr>
        <p:blipFill>
          <a:blip r:embed="rId3">
            <a:extLst>
              <a:ext uri="{28A0092B-C50C-407E-A947-70E740481C1C}">
                <a14:useLocalDpi xmlns:a14="http://schemas.microsoft.com/office/drawing/2010/main" val="0"/>
              </a:ext>
            </a:extLst>
          </a:blip>
          <a:stretch>
            <a:fillRect/>
          </a:stretch>
        </p:blipFill>
        <p:spPr>
          <a:xfrm>
            <a:off x="0" y="758031"/>
            <a:ext cx="4572000" cy="3627437"/>
          </a:xfrm>
          <a:prstGeom prst="rect">
            <a:avLst/>
          </a:prstGeom>
          <a:noFill/>
          <a:ln>
            <a:noFill/>
          </a:ln>
        </p:spPr>
      </p:pic>
      <p:sp>
        <p:nvSpPr>
          <p:cNvPr id="86" name="Shape 86"/>
          <p:cNvSpPr txBox="1">
            <a:spLocks noGrp="1"/>
          </p:cNvSpPr>
          <p:nvPr>
            <p:ph type="title"/>
          </p:nvPr>
        </p:nvSpPr>
        <p:spPr>
          <a:xfrm>
            <a:off x="5283650" y="205975"/>
            <a:ext cx="3148800" cy="857400"/>
          </a:xfrm>
          <a:prstGeom prst="rect">
            <a:avLst/>
          </a:prstGeom>
        </p:spPr>
        <p:txBody>
          <a:bodyPr lIns="91425" tIns="91425" rIns="91425" bIns="91425" anchor="b" anchorCtr="0">
            <a:noAutofit/>
          </a:bodyPr>
          <a:lstStyle/>
          <a:p>
            <a:pPr lvl="0"/>
            <a:r>
              <a:rPr lang="el-GR" sz="2000" dirty="0"/>
              <a:t>μ</a:t>
            </a:r>
            <a:r>
              <a:rPr lang="en-US" sz="2000" dirty="0" smtClean="0"/>
              <a:t>RNG</a:t>
            </a:r>
            <a:br>
              <a:rPr lang="en-US" sz="2000" dirty="0" smtClean="0"/>
            </a:br>
            <a:r>
              <a:rPr lang="en-US" sz="2000" dirty="0" smtClean="0"/>
              <a:t>Security Evaluation</a:t>
            </a:r>
            <a:endParaRPr lang="en" sz="2000" dirty="0"/>
          </a:p>
        </p:txBody>
      </p:sp>
      <p:sp>
        <p:nvSpPr>
          <p:cNvPr id="87" name="Shape 87"/>
          <p:cNvSpPr txBox="1">
            <a:spLocks noGrp="1"/>
          </p:cNvSpPr>
          <p:nvPr>
            <p:ph type="body" idx="1"/>
          </p:nvPr>
        </p:nvSpPr>
        <p:spPr>
          <a:xfrm>
            <a:off x="5001600" y="1425025"/>
            <a:ext cx="3712800" cy="3329100"/>
          </a:xfrm>
          <a:prstGeom prst="rect">
            <a:avLst/>
          </a:prstGeom>
        </p:spPr>
        <p:txBody>
          <a:bodyPr lIns="91425" tIns="91425" rIns="91425" bIns="91425" anchor="t" anchorCtr="0">
            <a:noAutofit/>
          </a:bodyPr>
          <a:lstStyle/>
          <a:p>
            <a:pPr marL="457200" lvl="0" indent="-228600" rtl="0">
              <a:spcBef>
                <a:spcPts val="0"/>
              </a:spcBef>
            </a:pPr>
            <a:r>
              <a:rPr lang="en-US" sz="1600" b="1" dirty="0" smtClean="0"/>
              <a:t>Keccak is well-analyzed</a:t>
            </a:r>
            <a:br>
              <a:rPr lang="en-US" sz="1600" b="1" dirty="0" smtClean="0"/>
            </a:br>
            <a:endParaRPr lang="en-US" sz="1600" b="1" dirty="0" smtClean="0"/>
          </a:p>
          <a:p>
            <a:pPr marL="457200" lvl="0" indent="-228600" rtl="0">
              <a:spcBef>
                <a:spcPts val="0"/>
              </a:spcBef>
            </a:pPr>
            <a:r>
              <a:rPr lang="en-US" sz="1600" b="1" dirty="0" smtClean="0"/>
              <a:t>Passive State Recovery Attacks</a:t>
            </a:r>
            <a:r>
              <a:rPr lang="en-US" sz="1600" dirty="0" smtClean="0"/>
              <a:t/>
            </a:r>
            <a:br>
              <a:rPr lang="en-US" sz="1600" dirty="0" smtClean="0"/>
            </a:br>
            <a:r>
              <a:rPr lang="en-US" sz="1600" dirty="0" smtClean="0"/>
              <a:t>Reseed at least every 1GB of output</a:t>
            </a:r>
            <a:br>
              <a:rPr lang="en-US" sz="1600" dirty="0" smtClean="0"/>
            </a:br>
            <a:r>
              <a:rPr lang="en-US" sz="1600" dirty="0" smtClean="0"/>
              <a:t>well within 32GB bound*</a:t>
            </a:r>
          </a:p>
          <a:p>
            <a:pPr marL="457200" lvl="0" indent="-228600" rtl="0">
              <a:spcBef>
                <a:spcPts val="0"/>
              </a:spcBef>
            </a:pPr>
            <a:endParaRPr lang="en-US" sz="1600" dirty="0"/>
          </a:p>
          <a:p>
            <a:pPr marL="457200" lvl="0" indent="-228600" rtl="0">
              <a:spcBef>
                <a:spcPts val="0"/>
              </a:spcBef>
            </a:pPr>
            <a:r>
              <a:rPr lang="en-US" sz="1600" b="1" dirty="0" smtClean="0"/>
              <a:t>No ‘</a:t>
            </a:r>
            <a:r>
              <a:rPr lang="en-US" sz="1600" b="1" i="1" dirty="0" smtClean="0"/>
              <a:t>Boot Time Entropy Hole</a:t>
            </a:r>
            <a:r>
              <a:rPr lang="en-US" sz="1600" b="1" dirty="0" smtClean="0"/>
              <a:t>’</a:t>
            </a:r>
            <a:r>
              <a:rPr lang="en-US" sz="1600" dirty="0" smtClean="0"/>
              <a:t/>
            </a:r>
            <a:br>
              <a:rPr lang="en-US" sz="1600" dirty="0" smtClean="0"/>
            </a:br>
            <a:r>
              <a:rPr lang="en-US" sz="1600" dirty="0" smtClean="0"/>
              <a:t>All initial entropy instantly available</a:t>
            </a:r>
            <a:endParaRPr lang="en-US" sz="1600" dirty="0"/>
          </a:p>
          <a:p>
            <a:pPr marL="457200" lvl="0" indent="-228600" rtl="0">
              <a:spcBef>
                <a:spcPts val="0"/>
              </a:spcBef>
            </a:pPr>
            <a:endParaRPr lang="en-US" sz="1600" dirty="0" smtClean="0"/>
          </a:p>
        </p:txBody>
      </p:sp>
      <p:sp>
        <p:nvSpPr>
          <p:cNvPr id="5" name="Shape 60"/>
          <p:cNvSpPr txBox="1"/>
          <p:nvPr/>
        </p:nvSpPr>
        <p:spPr>
          <a:xfrm>
            <a:off x="144144" y="4754125"/>
            <a:ext cx="4283711" cy="357300"/>
          </a:xfrm>
          <a:prstGeom prst="rect">
            <a:avLst/>
          </a:prstGeom>
          <a:noFill/>
          <a:ln>
            <a:noFill/>
          </a:ln>
        </p:spPr>
        <p:txBody>
          <a:bodyPr lIns="91425" tIns="91425" rIns="91425" bIns="91425" anchor="t" anchorCtr="0">
            <a:noAutofit/>
          </a:bodyPr>
          <a:lstStyle/>
          <a:p>
            <a:pPr lvl="0">
              <a:lnSpc>
                <a:spcPct val="115000"/>
              </a:lnSpc>
              <a:spcBef>
                <a:spcPts val="600"/>
              </a:spcBef>
              <a:buClr>
                <a:schemeClr val="dk1"/>
              </a:buClr>
              <a:buSzPct val="122222"/>
            </a:pPr>
            <a:r>
              <a:rPr lang="en-US" sz="900" i="1" dirty="0" smtClean="0">
                <a:solidFill>
                  <a:schemeClr val="bg1"/>
                </a:solidFill>
                <a:latin typeface="Raleway"/>
                <a:ea typeface="Raleway"/>
                <a:cs typeface="Raleway"/>
                <a:sym typeface="Raleway"/>
              </a:rPr>
              <a:t>* </a:t>
            </a:r>
            <a:r>
              <a:rPr lang="en-US" sz="900" i="1" dirty="0">
                <a:solidFill>
                  <a:schemeClr val="bg1"/>
                </a:solidFill>
                <a:latin typeface="Raleway"/>
                <a:ea typeface="Raleway"/>
                <a:cs typeface="Raleway"/>
                <a:sym typeface="Raleway"/>
              </a:rPr>
              <a:t>Sponge-based pseudo-random number generators </a:t>
            </a:r>
            <a:r>
              <a:rPr lang="en-US" sz="900" i="1" dirty="0" smtClean="0">
                <a:solidFill>
                  <a:schemeClr val="bg1"/>
                </a:solidFill>
                <a:latin typeface="Raleway"/>
                <a:ea typeface="Raleway"/>
                <a:cs typeface="Raleway"/>
                <a:sym typeface="Raleway"/>
              </a:rPr>
              <a:t>- </a:t>
            </a:r>
            <a:r>
              <a:rPr lang="en-US" sz="900" i="1" dirty="0">
                <a:solidFill>
                  <a:schemeClr val="bg1"/>
                </a:solidFill>
                <a:latin typeface="Raleway"/>
                <a:ea typeface="Raleway"/>
                <a:cs typeface="Raleway"/>
                <a:sym typeface="Raleway"/>
              </a:rPr>
              <a:t>Guido </a:t>
            </a:r>
            <a:r>
              <a:rPr lang="en-US" sz="900" i="1" dirty="0" err="1">
                <a:solidFill>
                  <a:schemeClr val="bg1"/>
                </a:solidFill>
                <a:latin typeface="Raleway"/>
                <a:ea typeface="Raleway"/>
                <a:cs typeface="Raleway"/>
                <a:sym typeface="Raleway"/>
              </a:rPr>
              <a:t>Bertoni</a:t>
            </a:r>
            <a:r>
              <a:rPr lang="en-US" sz="900" i="1" dirty="0">
                <a:solidFill>
                  <a:schemeClr val="bg1"/>
                </a:solidFill>
                <a:latin typeface="Raleway"/>
                <a:ea typeface="Raleway"/>
                <a:cs typeface="Raleway"/>
                <a:sym typeface="Raleway"/>
              </a:rPr>
              <a:t> et al. </a:t>
            </a:r>
            <a:r>
              <a:rPr lang="en-US" sz="900" i="1" dirty="0" smtClean="0">
                <a:solidFill>
                  <a:schemeClr val="bg1"/>
                </a:solidFill>
                <a:latin typeface="Raleway"/>
                <a:ea typeface="Raleway"/>
                <a:cs typeface="Raleway"/>
                <a:sym typeface="Raleway"/>
              </a:rPr>
              <a:t>(2010)</a:t>
            </a:r>
            <a:endParaRPr lang="en" sz="900" b="1" i="1" dirty="0">
              <a:solidFill>
                <a:schemeClr val="bg1"/>
              </a:solidFill>
              <a:latin typeface="Raleway"/>
              <a:ea typeface="Raleway"/>
              <a:cs typeface="Raleway"/>
              <a:sym typeface="Raleway"/>
            </a:endParaRPr>
          </a:p>
        </p:txBody>
      </p:sp>
    </p:spTree>
    <p:extLst>
      <p:ext uri="{BB962C8B-B14F-4D97-AF65-F5344CB8AC3E}">
        <p14:creationId xmlns:p14="http://schemas.microsoft.com/office/powerpoint/2010/main" val="2998389166"/>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84"/>
        <p:cNvGrpSpPr/>
        <p:nvPr/>
      </p:nvGrpSpPr>
      <p:grpSpPr>
        <a:xfrm>
          <a:off x="0" y="0"/>
          <a:ext cx="0" cy="0"/>
          <a:chOff x="0" y="0"/>
          <a:chExt cx="0" cy="0"/>
        </a:xfrm>
      </p:grpSpPr>
      <p:pic>
        <p:nvPicPr>
          <p:cNvPr id="85" name="Shape 85"/>
          <p:cNvPicPr preferRelativeResize="0"/>
          <p:nvPr/>
        </p:nvPicPr>
        <p:blipFill>
          <a:blip r:embed="rId3">
            <a:extLst>
              <a:ext uri="{28A0092B-C50C-407E-A947-70E740481C1C}">
                <a14:useLocalDpi xmlns:a14="http://schemas.microsoft.com/office/drawing/2010/main" val="0"/>
              </a:ext>
            </a:extLst>
          </a:blip>
          <a:stretch>
            <a:fillRect/>
          </a:stretch>
        </p:blipFill>
        <p:spPr>
          <a:xfrm>
            <a:off x="0" y="1935999"/>
            <a:ext cx="4572000" cy="1271502"/>
          </a:xfrm>
          <a:prstGeom prst="rect">
            <a:avLst/>
          </a:prstGeom>
          <a:noFill/>
          <a:ln>
            <a:noFill/>
          </a:ln>
        </p:spPr>
      </p:pic>
      <p:sp>
        <p:nvSpPr>
          <p:cNvPr id="86" name="Shape 86"/>
          <p:cNvSpPr txBox="1">
            <a:spLocks noGrp="1"/>
          </p:cNvSpPr>
          <p:nvPr>
            <p:ph type="title"/>
          </p:nvPr>
        </p:nvSpPr>
        <p:spPr>
          <a:xfrm>
            <a:off x="5283650" y="205975"/>
            <a:ext cx="3148800" cy="857400"/>
          </a:xfrm>
          <a:prstGeom prst="rect">
            <a:avLst/>
          </a:prstGeom>
        </p:spPr>
        <p:txBody>
          <a:bodyPr lIns="91425" tIns="91425" rIns="91425" bIns="91425" anchor="b" anchorCtr="0">
            <a:noAutofit/>
          </a:bodyPr>
          <a:lstStyle/>
          <a:p>
            <a:pPr lvl="0"/>
            <a:r>
              <a:rPr lang="el-GR" sz="2000" dirty="0"/>
              <a:t>μ</a:t>
            </a:r>
            <a:r>
              <a:rPr lang="en-US" sz="2000" dirty="0" smtClean="0"/>
              <a:t>RNG</a:t>
            </a:r>
            <a:br>
              <a:rPr lang="en-US" sz="2000" dirty="0" smtClean="0"/>
            </a:br>
            <a:r>
              <a:rPr lang="en-US" sz="2000" dirty="0" smtClean="0"/>
              <a:t>Security Evaluation</a:t>
            </a:r>
            <a:endParaRPr lang="en" sz="2000" dirty="0"/>
          </a:p>
        </p:txBody>
      </p:sp>
      <p:sp>
        <p:nvSpPr>
          <p:cNvPr id="87" name="Shape 87"/>
          <p:cNvSpPr txBox="1">
            <a:spLocks noGrp="1"/>
          </p:cNvSpPr>
          <p:nvPr>
            <p:ph type="body" idx="1"/>
          </p:nvPr>
        </p:nvSpPr>
        <p:spPr>
          <a:xfrm>
            <a:off x="5001600" y="1425025"/>
            <a:ext cx="3712800" cy="3329100"/>
          </a:xfrm>
          <a:prstGeom prst="rect">
            <a:avLst/>
          </a:prstGeom>
        </p:spPr>
        <p:txBody>
          <a:bodyPr lIns="91425" tIns="91425" rIns="91425" bIns="91425" anchor="t" anchorCtr="0">
            <a:noAutofit/>
          </a:bodyPr>
          <a:lstStyle/>
          <a:p>
            <a:pPr marL="457200" lvl="0" indent="-228600" rtl="0">
              <a:spcBef>
                <a:spcPts val="0"/>
              </a:spcBef>
            </a:pPr>
            <a:r>
              <a:rPr lang="en-US" b="1" dirty="0" smtClean="0"/>
              <a:t>SRAM Suitability Depends on Chip</a:t>
            </a:r>
            <a:r>
              <a:rPr lang="en-US" dirty="0" smtClean="0"/>
              <a:t/>
            </a:r>
            <a:br>
              <a:rPr lang="en-US" dirty="0" smtClean="0"/>
            </a:br>
            <a:r>
              <a:rPr lang="en-US" dirty="0" smtClean="0"/>
              <a:t>Need Entropy ≥ 2 * security strength</a:t>
            </a:r>
            <a:br>
              <a:rPr lang="en-US" dirty="0" smtClean="0"/>
            </a:br>
            <a:r>
              <a:rPr lang="en-US" dirty="0" smtClean="0"/>
              <a:t/>
            </a:r>
            <a:br>
              <a:rPr lang="en-US" dirty="0" smtClean="0"/>
            </a:br>
            <a:r>
              <a:rPr lang="en-US" dirty="0" smtClean="0"/>
              <a:t>Avg. Entropy: 5% of SRAM size*</a:t>
            </a:r>
            <a:br>
              <a:rPr lang="en-US" dirty="0" smtClean="0"/>
            </a:br>
            <a:r>
              <a:rPr lang="en-US" dirty="0" smtClean="0"/>
              <a:t>Worst-case: 1.2% (100 bits) for PIC16F</a:t>
            </a:r>
          </a:p>
          <a:p>
            <a:pPr marL="457200" lvl="0" indent="-228600" rtl="0">
              <a:spcBef>
                <a:spcPts val="0"/>
              </a:spcBef>
            </a:pPr>
            <a:endParaRPr lang="en-US" dirty="0"/>
          </a:p>
          <a:p>
            <a:pPr marL="457200" lvl="0" indent="-228600" rtl="0">
              <a:spcBef>
                <a:spcPts val="0"/>
              </a:spcBef>
            </a:pPr>
            <a:r>
              <a:rPr lang="en-US" b="1" dirty="0" smtClean="0"/>
              <a:t>Reality</a:t>
            </a:r>
            <a:br>
              <a:rPr lang="en-US" b="1" dirty="0" smtClean="0"/>
            </a:br>
            <a:r>
              <a:rPr lang="en-US" dirty="0" smtClean="0"/>
              <a:t>SRAM slightly contaminated</a:t>
            </a:r>
            <a:br>
              <a:rPr lang="en-US" dirty="0" smtClean="0"/>
            </a:br>
            <a:r>
              <a:rPr lang="en-US" dirty="0" smtClean="0"/>
              <a:t>Harvest in v. early boot &amp; limit stack use</a:t>
            </a:r>
            <a:br>
              <a:rPr lang="en-US" dirty="0" smtClean="0"/>
            </a:br>
            <a:endParaRPr lang="en-US" dirty="0"/>
          </a:p>
          <a:p>
            <a:pPr marL="457200" lvl="0" indent="-228600" rtl="0">
              <a:spcBef>
                <a:spcPts val="0"/>
              </a:spcBef>
            </a:pPr>
            <a:r>
              <a:rPr lang="en-US" b="1" dirty="0" smtClean="0"/>
              <a:t>Memory Retention</a:t>
            </a:r>
            <a:br>
              <a:rPr lang="en-US" b="1" dirty="0" smtClean="0"/>
            </a:br>
            <a:r>
              <a:rPr lang="en-US" dirty="0" smtClean="0"/>
              <a:t>Minimal at normal ambient temps</a:t>
            </a:r>
            <a:br>
              <a:rPr lang="en-US" dirty="0" smtClean="0"/>
            </a:br>
            <a:r>
              <a:rPr lang="en-US" dirty="0" smtClean="0"/>
              <a:t>Clear loss in cold (-20C) for some chips</a:t>
            </a:r>
            <a:br>
              <a:rPr lang="en-US" dirty="0" smtClean="0"/>
            </a:br>
            <a:r>
              <a:rPr lang="en-US" dirty="0" smtClean="0"/>
              <a:t/>
            </a:r>
            <a:br>
              <a:rPr lang="en-US" dirty="0" smtClean="0"/>
            </a:br>
            <a:r>
              <a:rPr lang="en-US" dirty="0" smtClean="0"/>
              <a:t>Full SRAM reset between power cycles</a:t>
            </a:r>
            <a:br>
              <a:rPr lang="en-US" dirty="0" smtClean="0"/>
            </a:br>
            <a:endParaRPr lang="en-US" dirty="0" smtClean="0"/>
          </a:p>
        </p:txBody>
      </p:sp>
      <p:sp>
        <p:nvSpPr>
          <p:cNvPr id="8" name="Shape 60"/>
          <p:cNvSpPr txBox="1"/>
          <p:nvPr/>
        </p:nvSpPr>
        <p:spPr>
          <a:xfrm>
            <a:off x="100912" y="4575475"/>
            <a:ext cx="3922843" cy="357300"/>
          </a:xfrm>
          <a:prstGeom prst="rect">
            <a:avLst/>
          </a:prstGeom>
          <a:noFill/>
          <a:ln>
            <a:noFill/>
          </a:ln>
        </p:spPr>
        <p:txBody>
          <a:bodyPr lIns="91425" tIns="91425" rIns="91425" bIns="91425" anchor="t" anchorCtr="0">
            <a:noAutofit/>
          </a:bodyPr>
          <a:lstStyle/>
          <a:p>
            <a:pPr lvl="0">
              <a:lnSpc>
                <a:spcPct val="115000"/>
              </a:lnSpc>
              <a:spcBef>
                <a:spcPts val="600"/>
              </a:spcBef>
              <a:buClr>
                <a:schemeClr val="dk1"/>
              </a:buClr>
              <a:buSzPct val="122222"/>
            </a:pPr>
            <a:r>
              <a:rPr lang="en-US" sz="900" i="1" dirty="0" smtClean="0">
                <a:solidFill>
                  <a:schemeClr val="bg1"/>
                </a:solidFill>
                <a:latin typeface="Raleway"/>
                <a:ea typeface="Raleway"/>
                <a:cs typeface="Raleway"/>
                <a:sym typeface="Raleway"/>
              </a:rPr>
              <a:t>* </a:t>
            </a:r>
            <a:r>
              <a:rPr lang="en-US" sz="900" i="1" dirty="0">
                <a:solidFill>
                  <a:schemeClr val="bg1"/>
                </a:solidFill>
                <a:latin typeface="Raleway"/>
                <a:ea typeface="Raleway"/>
                <a:cs typeface="Raleway"/>
                <a:sym typeface="Raleway"/>
              </a:rPr>
              <a:t>Secure PRNG Seeding on Commercial Off-the-Shelf </a:t>
            </a:r>
            <a:r>
              <a:rPr lang="en-US" sz="900" i="1" dirty="0" smtClean="0">
                <a:solidFill>
                  <a:schemeClr val="bg1"/>
                </a:solidFill>
                <a:latin typeface="Raleway"/>
                <a:ea typeface="Raleway"/>
                <a:cs typeface="Raleway"/>
                <a:sym typeface="Raleway"/>
              </a:rPr>
              <a:t>Microcontrollers - Van </a:t>
            </a:r>
            <a:r>
              <a:rPr lang="en-US" sz="900" i="1" dirty="0" err="1" smtClean="0">
                <a:solidFill>
                  <a:schemeClr val="bg1"/>
                </a:solidFill>
                <a:latin typeface="Raleway"/>
                <a:ea typeface="Raleway"/>
                <a:cs typeface="Raleway"/>
                <a:sym typeface="Raleway"/>
              </a:rPr>
              <a:t>Herrewege</a:t>
            </a:r>
            <a:r>
              <a:rPr lang="en-US" sz="900" i="1" dirty="0" smtClean="0">
                <a:solidFill>
                  <a:schemeClr val="bg1"/>
                </a:solidFill>
                <a:latin typeface="Raleway"/>
                <a:ea typeface="Raleway"/>
                <a:cs typeface="Raleway"/>
                <a:sym typeface="Raleway"/>
              </a:rPr>
              <a:t> et al. (2013)</a:t>
            </a:r>
            <a:endParaRPr lang="en" sz="900" b="1" i="1" dirty="0">
              <a:solidFill>
                <a:schemeClr val="bg1"/>
              </a:solidFill>
              <a:latin typeface="Raleway"/>
              <a:ea typeface="Raleway"/>
              <a:cs typeface="Raleway"/>
              <a:sym typeface="Raleway"/>
            </a:endParaRPr>
          </a:p>
        </p:txBody>
      </p:sp>
    </p:spTree>
    <p:extLst>
      <p:ext uri="{BB962C8B-B14F-4D97-AF65-F5344CB8AC3E}">
        <p14:creationId xmlns:p14="http://schemas.microsoft.com/office/powerpoint/2010/main" val="1906709746"/>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1000" b="-21000"/>
          </a:stretch>
        </a:blipFill>
        <a:effectLst/>
      </p:bgPr>
    </p:bg>
    <p:spTree>
      <p:nvGrpSpPr>
        <p:cNvPr id="1" name="Shape 72"/>
        <p:cNvGrpSpPr/>
        <p:nvPr/>
      </p:nvGrpSpPr>
      <p:grpSpPr>
        <a:xfrm>
          <a:off x="0" y="0"/>
          <a:ext cx="0" cy="0"/>
          <a:chOff x="0" y="0"/>
          <a:chExt cx="0" cy="0"/>
        </a:xfrm>
      </p:grpSpPr>
      <p:sp>
        <p:nvSpPr>
          <p:cNvPr id="73" name="Shape 73"/>
          <p:cNvSpPr txBox="1">
            <a:spLocks noGrp="1"/>
          </p:cNvSpPr>
          <p:nvPr>
            <p:ph type="ctrTitle"/>
          </p:nvPr>
        </p:nvSpPr>
        <p:spPr>
          <a:xfrm>
            <a:off x="925200" y="925200"/>
            <a:ext cx="7293300" cy="3293100"/>
          </a:xfrm>
          <a:prstGeom prst="rect">
            <a:avLst/>
          </a:prstGeom>
        </p:spPr>
        <p:txBody>
          <a:bodyPr lIns="91425" tIns="91425" rIns="91425" bIns="91425" anchor="ctr" anchorCtr="0">
            <a:noAutofit/>
          </a:bodyPr>
          <a:lstStyle/>
          <a:p>
            <a:pPr lvl="0" rtl="0">
              <a:spcBef>
                <a:spcPts val="0"/>
              </a:spcBef>
              <a:buNone/>
            </a:pPr>
            <a:r>
              <a:rPr lang="en-US" sz="2800" dirty="0" smtClean="0">
                <a:latin typeface="Arial" panose="020B0604020202020204" pitchFamily="34" charset="0"/>
                <a:cs typeface="Arial" panose="020B0604020202020204" pitchFamily="34" charset="0"/>
              </a:rPr>
              <a:t>Limitations, Conclusions &amp; Future Work</a:t>
            </a:r>
            <a:endParaRPr lang="en" sz="2800" dirty="0"/>
          </a:p>
        </p:txBody>
      </p:sp>
    </p:spTree>
    <p:extLst>
      <p:ext uri="{BB962C8B-B14F-4D97-AF65-F5344CB8AC3E}">
        <p14:creationId xmlns:p14="http://schemas.microsoft.com/office/powerpoint/2010/main" val="4108261843"/>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84"/>
        <p:cNvGrpSpPr/>
        <p:nvPr/>
      </p:nvGrpSpPr>
      <p:grpSpPr>
        <a:xfrm>
          <a:off x="0" y="0"/>
          <a:ext cx="0" cy="0"/>
          <a:chOff x="0" y="0"/>
          <a:chExt cx="0" cy="0"/>
        </a:xfrm>
      </p:grpSpPr>
      <p:pic>
        <p:nvPicPr>
          <p:cNvPr id="85" name="Shape 85"/>
          <p:cNvPicPr preferRelativeResize="0"/>
          <p:nvPr/>
        </p:nvPicPr>
        <p:blipFill>
          <a:blip r:embed="rId3">
            <a:extLst>
              <a:ext uri="{28A0092B-C50C-407E-A947-70E740481C1C}">
                <a14:useLocalDpi xmlns:a14="http://schemas.microsoft.com/office/drawing/2010/main" val="0"/>
              </a:ext>
            </a:extLst>
          </a:blip>
          <a:stretch>
            <a:fillRect/>
          </a:stretch>
        </p:blipFill>
        <p:spPr>
          <a:xfrm>
            <a:off x="0" y="1047750"/>
            <a:ext cx="4572000" cy="3048000"/>
          </a:xfrm>
          <a:prstGeom prst="rect">
            <a:avLst/>
          </a:prstGeom>
          <a:noFill/>
          <a:ln>
            <a:noFill/>
          </a:ln>
        </p:spPr>
      </p:pic>
      <p:sp>
        <p:nvSpPr>
          <p:cNvPr id="86" name="Shape 86"/>
          <p:cNvSpPr txBox="1">
            <a:spLocks noGrp="1"/>
          </p:cNvSpPr>
          <p:nvPr>
            <p:ph type="title"/>
          </p:nvPr>
        </p:nvSpPr>
        <p:spPr>
          <a:xfrm>
            <a:off x="5283650" y="205975"/>
            <a:ext cx="3148800" cy="857400"/>
          </a:xfrm>
          <a:prstGeom prst="rect">
            <a:avLst/>
          </a:prstGeom>
        </p:spPr>
        <p:txBody>
          <a:bodyPr lIns="91425" tIns="91425" rIns="91425" bIns="91425" anchor="b" anchorCtr="0">
            <a:noAutofit/>
          </a:bodyPr>
          <a:lstStyle/>
          <a:p>
            <a:pPr lvl="0"/>
            <a:r>
              <a:rPr lang="el-GR" sz="2000" dirty="0" smtClean="0"/>
              <a:t>μ</a:t>
            </a:r>
            <a:r>
              <a:rPr lang="en-US" sz="2000" dirty="0" smtClean="0"/>
              <a:t>Armor Limitations</a:t>
            </a:r>
            <a:endParaRPr lang="en" sz="2000" dirty="0"/>
          </a:p>
        </p:txBody>
      </p:sp>
      <p:sp>
        <p:nvSpPr>
          <p:cNvPr id="87" name="Shape 87"/>
          <p:cNvSpPr txBox="1">
            <a:spLocks noGrp="1"/>
          </p:cNvSpPr>
          <p:nvPr>
            <p:ph type="body" idx="1"/>
          </p:nvPr>
        </p:nvSpPr>
        <p:spPr>
          <a:xfrm>
            <a:off x="5001600" y="1425025"/>
            <a:ext cx="3712800" cy="3329100"/>
          </a:xfrm>
          <a:prstGeom prst="rect">
            <a:avLst/>
          </a:prstGeom>
        </p:spPr>
        <p:txBody>
          <a:bodyPr lIns="91425" tIns="91425" rIns="91425" bIns="91425" anchor="t" anchorCtr="0">
            <a:noAutofit/>
          </a:bodyPr>
          <a:lstStyle/>
          <a:p>
            <a:pPr marL="457200" lvl="0" indent="-228600" rtl="0">
              <a:spcBef>
                <a:spcPts val="0"/>
              </a:spcBef>
            </a:pPr>
            <a:r>
              <a:rPr lang="en-US" sz="1400" b="1" dirty="0" smtClean="0"/>
              <a:t>Platform</a:t>
            </a:r>
            <a:r>
              <a:rPr lang="en-US" sz="1400" dirty="0" smtClean="0"/>
              <a:t/>
            </a:r>
            <a:br>
              <a:rPr lang="en-US" sz="1400" dirty="0" smtClean="0"/>
            </a:br>
            <a:r>
              <a:rPr lang="en-US" sz="1400" dirty="0" smtClean="0"/>
              <a:t>Harvard CPU or VNA with</a:t>
            </a:r>
            <a:br>
              <a:rPr lang="en-US" sz="1400" dirty="0" smtClean="0"/>
            </a:br>
            <a:r>
              <a:rPr lang="en-US" sz="1400" dirty="0" smtClean="0"/>
              <a:t>hardware ESP</a:t>
            </a:r>
          </a:p>
          <a:p>
            <a:pPr marL="457200" lvl="0" indent="-228600" rtl="0">
              <a:spcBef>
                <a:spcPts val="0"/>
              </a:spcBef>
            </a:pPr>
            <a:endParaRPr lang="en-US" sz="1400" dirty="0" smtClean="0"/>
          </a:p>
          <a:p>
            <a:pPr marL="457200" lvl="0" indent="-228600" rtl="0">
              <a:spcBef>
                <a:spcPts val="0"/>
              </a:spcBef>
            </a:pPr>
            <a:r>
              <a:rPr lang="en-US" sz="1400" b="1" dirty="0" smtClean="0"/>
              <a:t>Attacker Model</a:t>
            </a:r>
            <a:r>
              <a:rPr lang="en-US" sz="1400" dirty="0" smtClean="0"/>
              <a:t/>
            </a:r>
            <a:br>
              <a:rPr lang="en-US" sz="1400" dirty="0" smtClean="0"/>
            </a:br>
            <a:r>
              <a:rPr lang="en-US" sz="1400" dirty="0" smtClean="0"/>
              <a:t>Remote Control-Flow Hijacking Only</a:t>
            </a:r>
            <a:br>
              <a:rPr lang="en-US" sz="1400" dirty="0" smtClean="0"/>
            </a:br>
            <a:endParaRPr lang="en-US" sz="1400" dirty="0"/>
          </a:p>
          <a:p>
            <a:pPr marL="457200" lvl="0" indent="-228600" rtl="0">
              <a:spcBef>
                <a:spcPts val="0"/>
              </a:spcBef>
            </a:pPr>
            <a:r>
              <a:rPr lang="en-US" sz="1400" b="1" dirty="0" smtClean="0"/>
              <a:t>Diversification Relocation Frequency</a:t>
            </a:r>
            <a:br>
              <a:rPr lang="en-US" sz="1400" b="1" dirty="0" smtClean="0"/>
            </a:br>
            <a:r>
              <a:rPr lang="en-US" sz="1400" dirty="0" smtClean="0"/>
              <a:t>Compile- / Update-Time Only</a:t>
            </a:r>
          </a:p>
          <a:p>
            <a:pPr marL="457200" lvl="0" indent="-228600" rtl="0">
              <a:spcBef>
                <a:spcPts val="0"/>
              </a:spcBef>
            </a:pPr>
            <a:endParaRPr lang="en-US" sz="1400" b="1" dirty="0" smtClean="0"/>
          </a:p>
          <a:p>
            <a:pPr marL="457200" lvl="0" indent="-228600" rtl="0">
              <a:spcBef>
                <a:spcPts val="0"/>
              </a:spcBef>
            </a:pPr>
            <a:r>
              <a:rPr lang="en-US" sz="1400" b="1" dirty="0" smtClean="0"/>
              <a:t>Diversification Coverage</a:t>
            </a:r>
            <a:br>
              <a:rPr lang="en-US" sz="1400" b="1" dirty="0" smtClean="0"/>
            </a:br>
            <a:r>
              <a:rPr lang="en-US" sz="1400" dirty="0" smtClean="0"/>
              <a:t>Code Memory only</a:t>
            </a:r>
            <a:br>
              <a:rPr lang="en-US" sz="1400" dirty="0" smtClean="0"/>
            </a:br>
            <a:endParaRPr lang="en-US" sz="1400" dirty="0" smtClean="0"/>
          </a:p>
        </p:txBody>
      </p:sp>
    </p:spTree>
    <p:extLst>
      <p:ext uri="{BB962C8B-B14F-4D97-AF65-F5344CB8AC3E}">
        <p14:creationId xmlns:p14="http://schemas.microsoft.com/office/powerpoint/2010/main" val="2515136158"/>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84"/>
        <p:cNvGrpSpPr/>
        <p:nvPr/>
      </p:nvGrpSpPr>
      <p:grpSpPr>
        <a:xfrm>
          <a:off x="0" y="0"/>
          <a:ext cx="0" cy="0"/>
          <a:chOff x="0" y="0"/>
          <a:chExt cx="0" cy="0"/>
        </a:xfrm>
      </p:grpSpPr>
      <p:pic>
        <p:nvPicPr>
          <p:cNvPr id="85" name="Shape 85"/>
          <p:cNvPicPr preferRelativeResize="0"/>
          <p:nvPr/>
        </p:nvPicPr>
        <p:blipFill>
          <a:blip r:embed="rId3">
            <a:extLst>
              <a:ext uri="{28A0092B-C50C-407E-A947-70E740481C1C}">
                <a14:useLocalDpi xmlns:a14="http://schemas.microsoft.com/office/drawing/2010/main" val="0"/>
              </a:ext>
            </a:extLst>
          </a:blip>
          <a:stretch>
            <a:fillRect/>
          </a:stretch>
        </p:blipFill>
        <p:spPr>
          <a:xfrm>
            <a:off x="0" y="857250"/>
            <a:ext cx="4572000" cy="3429000"/>
          </a:xfrm>
          <a:prstGeom prst="rect">
            <a:avLst/>
          </a:prstGeom>
          <a:noFill/>
          <a:ln>
            <a:noFill/>
          </a:ln>
        </p:spPr>
      </p:pic>
      <p:sp>
        <p:nvSpPr>
          <p:cNvPr id="86" name="Shape 86"/>
          <p:cNvSpPr txBox="1">
            <a:spLocks noGrp="1"/>
          </p:cNvSpPr>
          <p:nvPr>
            <p:ph type="title"/>
          </p:nvPr>
        </p:nvSpPr>
        <p:spPr>
          <a:xfrm>
            <a:off x="5283650" y="205975"/>
            <a:ext cx="3148800" cy="857400"/>
          </a:xfrm>
          <a:prstGeom prst="rect">
            <a:avLst/>
          </a:prstGeom>
        </p:spPr>
        <p:txBody>
          <a:bodyPr lIns="91425" tIns="91425" rIns="91425" bIns="91425" anchor="b" anchorCtr="0">
            <a:noAutofit/>
          </a:bodyPr>
          <a:lstStyle/>
          <a:p>
            <a:pPr lvl="0"/>
            <a:r>
              <a:rPr lang="en-US" sz="2000" dirty="0" smtClean="0"/>
              <a:t>Conclusions</a:t>
            </a:r>
            <a:endParaRPr lang="en" sz="2000" dirty="0"/>
          </a:p>
        </p:txBody>
      </p:sp>
      <p:sp>
        <p:nvSpPr>
          <p:cNvPr id="87" name="Shape 87"/>
          <p:cNvSpPr txBox="1">
            <a:spLocks noGrp="1"/>
          </p:cNvSpPr>
          <p:nvPr>
            <p:ph type="body" idx="1"/>
          </p:nvPr>
        </p:nvSpPr>
        <p:spPr>
          <a:xfrm>
            <a:off x="5001600" y="1425025"/>
            <a:ext cx="3712800" cy="3329100"/>
          </a:xfrm>
          <a:prstGeom prst="rect">
            <a:avLst/>
          </a:prstGeom>
        </p:spPr>
        <p:txBody>
          <a:bodyPr lIns="91425" tIns="91425" rIns="91425" bIns="91425" anchor="t" anchorCtr="0">
            <a:noAutofit/>
          </a:bodyPr>
          <a:lstStyle/>
          <a:p>
            <a:pPr marL="457200" lvl="0" indent="-228600" rtl="0">
              <a:spcBef>
                <a:spcPts val="0"/>
              </a:spcBef>
            </a:pPr>
            <a:r>
              <a:rPr lang="en-US" sz="1400" b="1" dirty="0" smtClean="0"/>
              <a:t>Embedded memory Corruption issues warrant serious attention</a:t>
            </a:r>
            <a:br>
              <a:rPr lang="en-US" sz="1400" b="1" dirty="0" smtClean="0"/>
            </a:br>
            <a:r>
              <a:rPr lang="en-US" sz="1400" dirty="0" smtClean="0"/>
              <a:t>Smallest of devices are connected</a:t>
            </a:r>
            <a:r>
              <a:rPr lang="en-US" sz="1400" b="1" dirty="0" smtClean="0"/>
              <a:t/>
            </a:r>
            <a:br>
              <a:rPr lang="en-US" sz="1400" b="1" dirty="0" smtClean="0"/>
            </a:br>
            <a:r>
              <a:rPr lang="en-US" sz="1400" dirty="0" smtClean="0"/>
              <a:t>Unsafe languages are here to stay</a:t>
            </a:r>
            <a:br>
              <a:rPr lang="en-US" sz="1400" dirty="0" smtClean="0"/>
            </a:br>
            <a:endParaRPr lang="en-US" sz="1400" b="1" dirty="0" smtClean="0"/>
          </a:p>
          <a:p>
            <a:pPr marL="457200" lvl="0" indent="-228600" rtl="0">
              <a:spcBef>
                <a:spcPts val="0"/>
              </a:spcBef>
            </a:pPr>
            <a:r>
              <a:rPr lang="en-US" sz="1400" b="1" dirty="0" smtClean="0"/>
              <a:t>Current state of embedded mitigations is terrible</a:t>
            </a:r>
            <a:br>
              <a:rPr lang="en-US" sz="1400" b="1" dirty="0" smtClean="0"/>
            </a:br>
            <a:r>
              <a:rPr lang="en-US" sz="1400" dirty="0" smtClean="0"/>
              <a:t>Esp. in deeply embedded / RTOS</a:t>
            </a:r>
            <a:r>
              <a:rPr lang="en-US" sz="1400" b="1" dirty="0" smtClean="0"/>
              <a:t/>
            </a:r>
            <a:br>
              <a:rPr lang="en-US" sz="1400" b="1" dirty="0" smtClean="0"/>
            </a:br>
            <a:r>
              <a:rPr lang="en-US" sz="1400" dirty="0" smtClean="0"/>
              <a:t>Not easily fixed either</a:t>
            </a:r>
            <a:br>
              <a:rPr lang="en-US" sz="1400" dirty="0" smtClean="0"/>
            </a:br>
            <a:endParaRPr lang="en-US" sz="1400" b="1" dirty="0"/>
          </a:p>
          <a:p>
            <a:pPr marL="457200" lvl="0" indent="-228600" rtl="0">
              <a:spcBef>
                <a:spcPts val="0"/>
              </a:spcBef>
            </a:pPr>
            <a:r>
              <a:rPr lang="el-GR" sz="1400" b="1" dirty="0" smtClean="0"/>
              <a:t>μ</a:t>
            </a:r>
            <a:r>
              <a:rPr lang="en-US" sz="1400" b="1" dirty="0" smtClean="0"/>
              <a:t>Armor is intended as small step forward</a:t>
            </a:r>
          </a:p>
          <a:p>
            <a:pPr marL="457200" lvl="0" indent="-228600" rtl="0">
              <a:spcBef>
                <a:spcPts val="0"/>
              </a:spcBef>
            </a:pPr>
            <a:endParaRPr lang="en-US" sz="1400" b="1" dirty="0"/>
          </a:p>
          <a:p>
            <a:pPr marL="457200" lvl="0" indent="-228600" rtl="0">
              <a:spcBef>
                <a:spcPts val="0"/>
              </a:spcBef>
            </a:pPr>
            <a:endParaRPr lang="en-US" sz="1400" dirty="0" smtClean="0"/>
          </a:p>
        </p:txBody>
      </p:sp>
    </p:spTree>
    <p:extLst>
      <p:ext uri="{BB962C8B-B14F-4D97-AF65-F5344CB8AC3E}">
        <p14:creationId xmlns:p14="http://schemas.microsoft.com/office/powerpoint/2010/main" val="2264431157"/>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84"/>
        <p:cNvGrpSpPr/>
        <p:nvPr/>
      </p:nvGrpSpPr>
      <p:grpSpPr>
        <a:xfrm>
          <a:off x="0" y="0"/>
          <a:ext cx="0" cy="0"/>
          <a:chOff x="0" y="0"/>
          <a:chExt cx="0" cy="0"/>
        </a:xfrm>
      </p:grpSpPr>
      <p:sp>
        <p:nvSpPr>
          <p:cNvPr id="86" name="Shape 86"/>
          <p:cNvSpPr txBox="1">
            <a:spLocks noGrp="1"/>
          </p:cNvSpPr>
          <p:nvPr>
            <p:ph type="title"/>
          </p:nvPr>
        </p:nvSpPr>
        <p:spPr>
          <a:xfrm>
            <a:off x="5283650" y="205975"/>
            <a:ext cx="3148800" cy="857400"/>
          </a:xfrm>
          <a:prstGeom prst="rect">
            <a:avLst/>
          </a:prstGeom>
        </p:spPr>
        <p:txBody>
          <a:bodyPr lIns="91425" tIns="91425" rIns="91425" bIns="91425" anchor="b" anchorCtr="0">
            <a:noAutofit/>
          </a:bodyPr>
          <a:lstStyle/>
          <a:p>
            <a:pPr lvl="0"/>
            <a:r>
              <a:rPr lang="en-US" sz="2000" dirty="0" smtClean="0"/>
              <a:t>Future Work</a:t>
            </a:r>
            <a:endParaRPr lang="en" sz="2000" dirty="0"/>
          </a:p>
        </p:txBody>
      </p:sp>
      <p:sp>
        <p:nvSpPr>
          <p:cNvPr id="87" name="Shape 87"/>
          <p:cNvSpPr txBox="1">
            <a:spLocks noGrp="1"/>
          </p:cNvSpPr>
          <p:nvPr>
            <p:ph type="body" idx="1"/>
          </p:nvPr>
        </p:nvSpPr>
        <p:spPr>
          <a:xfrm>
            <a:off x="5001600" y="1425025"/>
            <a:ext cx="3712800" cy="3329100"/>
          </a:xfrm>
          <a:prstGeom prst="rect">
            <a:avLst/>
          </a:prstGeom>
        </p:spPr>
        <p:txBody>
          <a:bodyPr lIns="91425" tIns="91425" rIns="91425" bIns="91425" anchor="t" anchorCtr="0">
            <a:noAutofit/>
          </a:bodyPr>
          <a:lstStyle/>
          <a:p>
            <a:pPr marL="457200" lvl="0" indent="-228600" rtl="0">
              <a:spcBef>
                <a:spcPts val="0"/>
              </a:spcBef>
            </a:pPr>
            <a:r>
              <a:rPr lang="en-US" sz="1400" b="1" dirty="0" smtClean="0"/>
              <a:t>Long Term</a:t>
            </a:r>
            <a:r>
              <a:rPr lang="en-US" sz="1400" dirty="0" smtClean="0"/>
              <a:t/>
            </a:r>
            <a:br>
              <a:rPr lang="en-US" sz="1400" dirty="0" smtClean="0"/>
            </a:br>
            <a:r>
              <a:rPr lang="en-US" sz="1400" dirty="0" smtClean="0"/>
              <a:t>Embedded Safe Language Adoption</a:t>
            </a:r>
            <a:br>
              <a:rPr lang="en-US" sz="1400" dirty="0" smtClean="0"/>
            </a:br>
            <a:r>
              <a:rPr lang="en-US" sz="1400" dirty="0" smtClean="0"/>
              <a:t>(Rust Embedded, Tock OS, etc.)</a:t>
            </a:r>
            <a:br>
              <a:rPr lang="en-US" sz="1400" dirty="0" smtClean="0"/>
            </a:br>
            <a:r>
              <a:rPr lang="en-US" sz="1400" dirty="0" smtClean="0"/>
              <a:t/>
            </a:r>
            <a:br>
              <a:rPr lang="en-US" sz="1400" dirty="0" smtClean="0"/>
            </a:br>
            <a:r>
              <a:rPr lang="en-US" sz="1400" dirty="0" smtClean="0"/>
              <a:t>Secure &amp; Scalable Patching</a:t>
            </a:r>
          </a:p>
          <a:p>
            <a:pPr marL="457200" lvl="0" indent="-228600" rtl="0">
              <a:spcBef>
                <a:spcPts val="0"/>
              </a:spcBef>
            </a:pPr>
            <a:endParaRPr lang="en-US" sz="1400" dirty="0"/>
          </a:p>
          <a:p>
            <a:pPr marL="457200" lvl="0" indent="-228600" rtl="0">
              <a:spcBef>
                <a:spcPts val="0"/>
              </a:spcBef>
            </a:pPr>
            <a:r>
              <a:rPr lang="en-US" sz="1400" b="1" dirty="0" smtClean="0"/>
              <a:t>Short Term</a:t>
            </a:r>
            <a:r>
              <a:rPr lang="en-US" sz="1400" dirty="0" smtClean="0"/>
              <a:t/>
            </a:r>
            <a:br>
              <a:rPr lang="en-US" sz="1400" dirty="0" smtClean="0"/>
            </a:br>
            <a:r>
              <a:rPr lang="en-US" sz="1400" dirty="0" smtClean="0"/>
              <a:t>Mitigation Baseline Adoption in RTOS</a:t>
            </a:r>
            <a:br>
              <a:rPr lang="en-US" sz="1400" dirty="0" smtClean="0"/>
            </a:br>
            <a:r>
              <a:rPr lang="en-US" sz="1400" dirty="0" smtClean="0"/>
              <a:t/>
            </a:r>
            <a:br>
              <a:rPr lang="en-US" sz="1400" dirty="0" smtClean="0"/>
            </a:br>
            <a:r>
              <a:rPr lang="en-US" sz="1400" dirty="0" smtClean="0"/>
              <a:t>Hardware Dependency Support</a:t>
            </a:r>
            <a:br>
              <a:rPr lang="en-US" sz="1400" dirty="0" smtClean="0"/>
            </a:br>
            <a:r>
              <a:rPr lang="en-US" sz="1400" dirty="0" smtClean="0"/>
              <a:t/>
            </a:r>
            <a:br>
              <a:rPr lang="en-US" sz="1400" dirty="0" smtClean="0"/>
            </a:br>
            <a:r>
              <a:rPr lang="en-US" sz="1400" dirty="0" smtClean="0"/>
              <a:t>Advanced Embedded Mitigations (CFI, </a:t>
            </a:r>
            <a:r>
              <a:rPr lang="en-US" sz="1400" dirty="0" err="1" smtClean="0"/>
              <a:t>XoM</a:t>
            </a:r>
            <a:r>
              <a:rPr lang="en-US" sz="1400" dirty="0" smtClean="0"/>
              <a:t>, etc.)</a:t>
            </a:r>
            <a:br>
              <a:rPr lang="en-US" sz="1400" dirty="0" smtClean="0"/>
            </a:br>
            <a:r>
              <a:rPr lang="en-US" sz="1400" dirty="0" smtClean="0"/>
              <a:t/>
            </a:r>
            <a:br>
              <a:rPr lang="en-US" sz="1400" dirty="0" smtClean="0"/>
            </a:br>
            <a:r>
              <a:rPr lang="en-US" sz="1400" dirty="0" smtClean="0"/>
              <a:t/>
            </a:r>
            <a:br>
              <a:rPr lang="en-US" sz="1400" dirty="0" smtClean="0"/>
            </a:br>
            <a:endParaRPr lang="en-US" sz="1400" dirty="0" smtClean="0"/>
          </a:p>
        </p:txBody>
      </p:sp>
      <p:pic>
        <p:nvPicPr>
          <p:cNvPr id="5124" name="Picture 4" descr="http://www.rust-embedded.org/rust-logo-256x256.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8580" y="634675"/>
            <a:ext cx="1103168" cy="110316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81602" y="872309"/>
            <a:ext cx="2098921" cy="552716"/>
          </a:xfrm>
          <a:prstGeom prst="rect">
            <a:avLst/>
          </a:prstGeom>
        </p:spPr>
      </p:pic>
      <p:pic>
        <p:nvPicPr>
          <p:cNvPr id="1028" name="Picture 4" descr="http://www.redstk.com/wp-content/uploads/2015/06/patching.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21856" y="2001317"/>
            <a:ext cx="1189604" cy="119349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s://community.arm.com/cfs-file/__key/communityserver-blogs-components-weblogfiles/00-00-00-37-85/8625.Hero_2B00_Chip_5F00_Cortex_2D00_M33.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0576" y="3759444"/>
            <a:ext cx="1636791" cy="1084282"/>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s://upload.wikimedia.org/wikipedia/en/f/fd/Google_Fuchsia_OS_Logo.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31062" y="3849045"/>
            <a:ext cx="905080" cy="9050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6381454"/>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72"/>
        <p:cNvGrpSpPr/>
        <p:nvPr/>
      </p:nvGrpSpPr>
      <p:grpSpPr>
        <a:xfrm>
          <a:off x="0" y="0"/>
          <a:ext cx="0" cy="0"/>
          <a:chOff x="0" y="0"/>
          <a:chExt cx="0" cy="0"/>
        </a:xfrm>
      </p:grpSpPr>
      <p:sp>
        <p:nvSpPr>
          <p:cNvPr id="73" name="Shape 73"/>
          <p:cNvSpPr txBox="1">
            <a:spLocks noGrp="1"/>
          </p:cNvSpPr>
          <p:nvPr>
            <p:ph type="ctrTitle"/>
          </p:nvPr>
        </p:nvSpPr>
        <p:spPr>
          <a:xfrm>
            <a:off x="925200" y="925200"/>
            <a:ext cx="7293300" cy="3293100"/>
          </a:xfrm>
          <a:prstGeom prst="rect">
            <a:avLst/>
          </a:prstGeom>
        </p:spPr>
        <p:txBody>
          <a:bodyPr lIns="91425" tIns="91425" rIns="91425" bIns="91425" anchor="ctr" anchorCtr="0">
            <a:noAutofit/>
          </a:bodyPr>
          <a:lstStyle/>
          <a:p>
            <a:pPr lvl="0" rtl="0">
              <a:spcBef>
                <a:spcPts val="0"/>
              </a:spcBef>
              <a:buNone/>
            </a:pPr>
            <a:r>
              <a:rPr lang="en" sz="6000" dirty="0" smtClean="0"/>
              <a:t>Questions?</a:t>
            </a:r>
            <a:endParaRPr lang="en" sz="6000" dirty="0"/>
          </a:p>
        </p:txBody>
      </p:sp>
      <p:sp>
        <p:nvSpPr>
          <p:cNvPr id="74" name="Shape 74"/>
          <p:cNvSpPr txBox="1">
            <a:spLocks noGrp="1"/>
          </p:cNvSpPr>
          <p:nvPr>
            <p:ph type="subTitle" idx="1"/>
          </p:nvPr>
        </p:nvSpPr>
        <p:spPr>
          <a:xfrm>
            <a:off x="2226569" y="3433500"/>
            <a:ext cx="4690562" cy="784800"/>
          </a:xfrm>
          <a:prstGeom prst="rect">
            <a:avLst/>
          </a:prstGeom>
        </p:spPr>
        <p:txBody>
          <a:bodyPr lIns="91425" tIns="91425" rIns="91425" bIns="91425" anchor="t" anchorCtr="0">
            <a:noAutofit/>
          </a:bodyPr>
          <a:lstStyle/>
          <a:p>
            <a:pPr lvl="0"/>
            <a:r>
              <a:rPr lang="en" sz="2000" dirty="0" smtClean="0"/>
              <a:t>🐦 @s4mvartaka</a:t>
            </a:r>
            <a:r>
              <a:rPr lang="en" sz="2000" dirty="0"/>
              <a:t/>
            </a:r>
            <a:br>
              <a:rPr lang="en" sz="2000" dirty="0"/>
            </a:br>
            <a:r>
              <a:rPr lang="en" sz="2000" dirty="0" smtClean="0"/>
              <a:t>✉ j.wetzels@</a:t>
            </a:r>
            <a:r>
              <a:rPr lang="en-US" sz="2000" dirty="0"/>
              <a:t>midnightbluelabs.com</a:t>
            </a:r>
            <a:endParaRPr lang="en" sz="2000" dirty="0"/>
          </a:p>
        </p:txBody>
      </p:sp>
    </p:spTree>
    <p:extLst>
      <p:ext uri="{BB962C8B-B14F-4D97-AF65-F5344CB8AC3E}">
        <p14:creationId xmlns:p14="http://schemas.microsoft.com/office/powerpoint/2010/main" val="156010691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123" name="Shape 123"/>
          <p:cNvSpPr txBox="1">
            <a:spLocks noGrp="1"/>
          </p:cNvSpPr>
          <p:nvPr>
            <p:ph type="title"/>
          </p:nvPr>
        </p:nvSpPr>
        <p:spPr>
          <a:xfrm>
            <a:off x="5283650" y="205975"/>
            <a:ext cx="3148800" cy="857400"/>
          </a:xfrm>
          <a:prstGeom prst="rect">
            <a:avLst/>
          </a:prstGeom>
        </p:spPr>
        <p:txBody>
          <a:bodyPr lIns="91425" tIns="91425" rIns="91425" bIns="91425" anchor="b" anchorCtr="0">
            <a:noAutofit/>
          </a:bodyPr>
          <a:lstStyle/>
          <a:p>
            <a:pPr lvl="0" rtl="0">
              <a:spcBef>
                <a:spcPts val="0"/>
              </a:spcBef>
              <a:buNone/>
            </a:pPr>
            <a:r>
              <a:rPr lang="en" sz="2000" dirty="0" smtClean="0"/>
              <a:t>Real-Time Operating System (RTOS)</a:t>
            </a:r>
            <a:endParaRPr lang="en" sz="2000" dirty="0"/>
          </a:p>
        </p:txBody>
      </p:sp>
      <p:sp>
        <p:nvSpPr>
          <p:cNvPr id="124" name="Shape 124"/>
          <p:cNvSpPr txBox="1">
            <a:spLocks noGrp="1"/>
          </p:cNvSpPr>
          <p:nvPr>
            <p:ph type="body" idx="1"/>
          </p:nvPr>
        </p:nvSpPr>
        <p:spPr>
          <a:xfrm>
            <a:off x="5001600" y="1425025"/>
            <a:ext cx="3712800" cy="3329100"/>
          </a:xfrm>
          <a:prstGeom prst="rect">
            <a:avLst/>
          </a:prstGeom>
        </p:spPr>
        <p:txBody>
          <a:bodyPr lIns="91425" tIns="91425" rIns="91425" bIns="91425" anchor="t" anchorCtr="0">
            <a:noAutofit/>
          </a:bodyPr>
          <a:lstStyle/>
          <a:p>
            <a:pPr marL="457200" lvl="0" indent="-228600"/>
            <a:r>
              <a:rPr lang="en-US" sz="1600" b="1" dirty="0" smtClean="0"/>
              <a:t>Guarantee Response within Time Constraints</a:t>
            </a:r>
            <a:br>
              <a:rPr lang="en-US" sz="1600" b="1" dirty="0" smtClean="0"/>
            </a:br>
            <a:r>
              <a:rPr lang="en-US" sz="1600" dirty="0" smtClean="0"/>
              <a:t>Important in safety-critical sys.</a:t>
            </a:r>
            <a:endParaRPr lang="en-US" sz="1600" dirty="0"/>
          </a:p>
          <a:p>
            <a:pPr marL="457200" lvl="0" indent="-228600"/>
            <a:endParaRPr lang="en-US" sz="1600" dirty="0"/>
          </a:p>
          <a:p>
            <a:pPr marL="457200" lvl="0" indent="-228600"/>
            <a:r>
              <a:rPr lang="en-US" sz="1600" b="1" dirty="0" smtClean="0"/>
              <a:t>Predictability &amp; Determinism &gt; Speed</a:t>
            </a:r>
          </a:p>
          <a:p>
            <a:pPr marL="457200" lvl="0" indent="-228600"/>
            <a:endParaRPr lang="en-US" sz="1600" b="1" dirty="0"/>
          </a:p>
          <a:p>
            <a:pPr marL="457200" lvl="0" indent="-228600"/>
            <a:r>
              <a:rPr lang="en-US" sz="1600" b="1" dirty="0" smtClean="0"/>
              <a:t>Soft RT -&gt; Usefulness of result degrades after deadline</a:t>
            </a:r>
            <a:br>
              <a:rPr lang="en-US" sz="1600" b="1" dirty="0" smtClean="0"/>
            </a:br>
            <a:endParaRPr lang="en-US" sz="1600" b="1" dirty="0" smtClean="0"/>
          </a:p>
          <a:p>
            <a:pPr marL="457200" lvl="0" indent="-228600"/>
            <a:r>
              <a:rPr lang="en-US" sz="1600" b="1" dirty="0" smtClean="0"/>
              <a:t>Hard RT -&gt; Missing deadline = system failure</a:t>
            </a:r>
            <a:endParaRPr lang="en-US" sz="1600" dirty="0"/>
          </a:p>
        </p:txBody>
      </p:sp>
      <p:pic>
        <p:nvPicPr>
          <p:cNvPr id="1026" name="Picture 2" descr="http://freedomairavionics.com/wp-content/uploads/2016/04/nor-slider3.png"/>
          <p:cNvPicPr>
            <a:picLocks noChangeAspect="1" noChangeArrowheads="1"/>
          </p:cNvPicPr>
          <p:nvPr/>
        </p:nvPicPr>
        <p:blipFill rotWithShape="1">
          <a:blip r:embed="rId3">
            <a:extLst>
              <a:ext uri="{28A0092B-C50C-407E-A947-70E740481C1C}">
                <a14:useLocalDpi xmlns:a14="http://schemas.microsoft.com/office/drawing/2010/main" val="0"/>
              </a:ext>
            </a:extLst>
          </a:blip>
          <a:srcRect l="14135" r="19711"/>
          <a:stretch/>
        </p:blipFill>
        <p:spPr bwMode="auto">
          <a:xfrm>
            <a:off x="2758493" y="90548"/>
            <a:ext cx="1611713" cy="185355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www.munic.io/uploads/Car_Connected.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1066" y="1944103"/>
            <a:ext cx="2824448" cy="1787472"/>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https://www.amci.com/index.php/download_file/view_inline/205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27816" y="3349123"/>
            <a:ext cx="2764156" cy="16892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461258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pic>
        <p:nvPicPr>
          <p:cNvPr id="122" name="Shape 122"/>
          <p:cNvPicPr preferRelativeResize="0"/>
          <p:nvPr/>
        </p:nvPicPr>
        <p:blipFill>
          <a:blip r:embed="rId3">
            <a:extLst>
              <a:ext uri="{28A0092B-C50C-407E-A947-70E740481C1C}">
                <a14:useLocalDpi xmlns:a14="http://schemas.microsoft.com/office/drawing/2010/main" val="0"/>
              </a:ext>
            </a:extLst>
          </a:blip>
          <a:stretch>
            <a:fillRect/>
          </a:stretch>
        </p:blipFill>
        <p:spPr>
          <a:xfrm>
            <a:off x="142875" y="0"/>
            <a:ext cx="4286250" cy="5143500"/>
          </a:xfrm>
          <a:prstGeom prst="rect">
            <a:avLst/>
          </a:prstGeom>
          <a:noFill/>
          <a:ln>
            <a:noFill/>
          </a:ln>
        </p:spPr>
      </p:pic>
      <p:sp>
        <p:nvSpPr>
          <p:cNvPr id="123" name="Shape 123"/>
          <p:cNvSpPr txBox="1">
            <a:spLocks noGrp="1"/>
          </p:cNvSpPr>
          <p:nvPr>
            <p:ph type="title"/>
          </p:nvPr>
        </p:nvSpPr>
        <p:spPr>
          <a:xfrm>
            <a:off x="5283650" y="205975"/>
            <a:ext cx="3148800" cy="857400"/>
          </a:xfrm>
          <a:prstGeom prst="rect">
            <a:avLst/>
          </a:prstGeom>
        </p:spPr>
        <p:txBody>
          <a:bodyPr lIns="91425" tIns="91425" rIns="91425" bIns="91425" anchor="b" anchorCtr="0">
            <a:noAutofit/>
          </a:bodyPr>
          <a:lstStyle/>
          <a:p>
            <a:pPr lvl="0" rtl="0">
              <a:spcBef>
                <a:spcPts val="0"/>
              </a:spcBef>
              <a:buNone/>
            </a:pPr>
            <a:r>
              <a:rPr lang="en" sz="2000" dirty="0" smtClean="0"/>
              <a:t>Library / Unikernel OS</a:t>
            </a:r>
            <a:endParaRPr lang="en" sz="2000" dirty="0"/>
          </a:p>
        </p:txBody>
      </p:sp>
      <p:sp>
        <p:nvSpPr>
          <p:cNvPr id="124" name="Shape 124"/>
          <p:cNvSpPr txBox="1">
            <a:spLocks noGrp="1"/>
          </p:cNvSpPr>
          <p:nvPr>
            <p:ph type="body" idx="1"/>
          </p:nvPr>
        </p:nvSpPr>
        <p:spPr>
          <a:xfrm>
            <a:off x="5001600" y="1425025"/>
            <a:ext cx="3712800" cy="3329100"/>
          </a:xfrm>
          <a:prstGeom prst="rect">
            <a:avLst/>
          </a:prstGeom>
        </p:spPr>
        <p:txBody>
          <a:bodyPr lIns="91425" tIns="91425" rIns="91425" bIns="91425" anchor="t" anchorCtr="0">
            <a:noAutofit/>
          </a:bodyPr>
          <a:lstStyle/>
          <a:p>
            <a:pPr marL="457200" lvl="0" indent="-228600"/>
            <a:r>
              <a:rPr lang="en-US" sz="1800" b="1" dirty="0" smtClean="0"/>
              <a:t>OS as collection of libraries</a:t>
            </a:r>
            <a:br>
              <a:rPr lang="en-US" sz="1800" b="1" dirty="0" smtClean="0"/>
            </a:br>
            <a:r>
              <a:rPr lang="en-US" sz="1800" dirty="0" smtClean="0"/>
              <a:t>Linked with application code into single address space image</a:t>
            </a:r>
          </a:p>
          <a:p>
            <a:pPr marL="457200" lvl="0" indent="-228600"/>
            <a:endParaRPr lang="en-US" sz="1800" b="1" dirty="0"/>
          </a:p>
          <a:p>
            <a:pPr marL="457200" lvl="0" indent="-228600"/>
            <a:r>
              <a:rPr lang="en-US" sz="1800" b="1" dirty="0" smtClean="0"/>
              <a:t>No loader, </a:t>
            </a:r>
            <a:r>
              <a:rPr lang="en-US" sz="1800" b="1" dirty="0" err="1" smtClean="0"/>
              <a:t>Syscalls</a:t>
            </a:r>
            <a:r>
              <a:rPr lang="en-US" sz="1800" b="1" dirty="0" smtClean="0"/>
              <a:t> implemented as function calls</a:t>
            </a:r>
            <a:br>
              <a:rPr lang="en-US" sz="1800" b="1" dirty="0" smtClean="0"/>
            </a:br>
            <a:r>
              <a:rPr lang="en-US" sz="1800" dirty="0" smtClean="0"/>
              <a:t>Saves context-switching</a:t>
            </a:r>
            <a:endParaRPr lang="en-US" sz="1800" dirty="0"/>
          </a:p>
        </p:txBody>
      </p:sp>
    </p:spTree>
    <p:extLst>
      <p:ext uri="{BB962C8B-B14F-4D97-AF65-F5344CB8AC3E}">
        <p14:creationId xmlns:p14="http://schemas.microsoft.com/office/powerpoint/2010/main" val="302164456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72"/>
        <p:cNvGrpSpPr/>
        <p:nvPr/>
      </p:nvGrpSpPr>
      <p:grpSpPr>
        <a:xfrm>
          <a:off x="0" y="0"/>
          <a:ext cx="0" cy="0"/>
          <a:chOff x="0" y="0"/>
          <a:chExt cx="0" cy="0"/>
        </a:xfrm>
      </p:grpSpPr>
      <p:sp>
        <p:nvSpPr>
          <p:cNvPr id="8" name="Shape 130"/>
          <p:cNvSpPr txBox="1">
            <a:spLocks/>
          </p:cNvSpPr>
          <p:nvPr/>
        </p:nvSpPr>
        <p:spPr>
          <a:xfrm>
            <a:off x="1188150" y="0"/>
            <a:ext cx="6767100" cy="1194900"/>
          </a:xfrm>
          <a:prstGeom prst="rect">
            <a:avLst/>
          </a:prstGeom>
          <a:noFill/>
          <a:ln>
            <a:noFill/>
          </a:ln>
        </p:spPr>
        <p:txBody>
          <a:bodyPr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1D1D1B"/>
              </a:buClr>
              <a:buFont typeface="Montserrat"/>
              <a:buNone/>
              <a:defRPr sz="1400" b="1" i="0" u="none" strike="noStrike" cap="none">
                <a:solidFill>
                  <a:srgbClr val="1D1D1B"/>
                </a:solidFill>
                <a:latin typeface="Montserrat"/>
                <a:ea typeface="Montserrat"/>
                <a:cs typeface="Montserrat"/>
                <a:sym typeface="Montserrat"/>
              </a:defRPr>
            </a:lvl1pPr>
            <a:lvl2pPr lvl="1" algn="ctr">
              <a:spcBef>
                <a:spcPts val="0"/>
              </a:spcBef>
              <a:buClr>
                <a:srgbClr val="1D1D1B"/>
              </a:buClr>
              <a:buFont typeface="Montserrat"/>
              <a:buNone/>
              <a:defRPr b="1">
                <a:solidFill>
                  <a:srgbClr val="1D1D1B"/>
                </a:solidFill>
                <a:latin typeface="Montserrat"/>
                <a:ea typeface="Montserrat"/>
                <a:cs typeface="Montserrat"/>
                <a:sym typeface="Montserrat"/>
              </a:defRPr>
            </a:lvl2pPr>
            <a:lvl3pPr lvl="2" algn="ctr">
              <a:spcBef>
                <a:spcPts val="0"/>
              </a:spcBef>
              <a:buClr>
                <a:srgbClr val="1D1D1B"/>
              </a:buClr>
              <a:buFont typeface="Montserrat"/>
              <a:buNone/>
              <a:defRPr b="1">
                <a:solidFill>
                  <a:srgbClr val="1D1D1B"/>
                </a:solidFill>
                <a:latin typeface="Montserrat"/>
                <a:ea typeface="Montserrat"/>
                <a:cs typeface="Montserrat"/>
                <a:sym typeface="Montserrat"/>
              </a:defRPr>
            </a:lvl3pPr>
            <a:lvl4pPr lvl="3" algn="ctr">
              <a:spcBef>
                <a:spcPts val="0"/>
              </a:spcBef>
              <a:buClr>
                <a:srgbClr val="1D1D1B"/>
              </a:buClr>
              <a:buFont typeface="Montserrat"/>
              <a:buNone/>
              <a:defRPr b="1">
                <a:solidFill>
                  <a:srgbClr val="1D1D1B"/>
                </a:solidFill>
                <a:latin typeface="Montserrat"/>
                <a:ea typeface="Montserrat"/>
                <a:cs typeface="Montserrat"/>
                <a:sym typeface="Montserrat"/>
              </a:defRPr>
            </a:lvl4pPr>
            <a:lvl5pPr lvl="4" algn="ctr">
              <a:spcBef>
                <a:spcPts val="0"/>
              </a:spcBef>
              <a:buClr>
                <a:srgbClr val="1D1D1B"/>
              </a:buClr>
              <a:buFont typeface="Montserrat"/>
              <a:buNone/>
              <a:defRPr b="1">
                <a:solidFill>
                  <a:srgbClr val="1D1D1B"/>
                </a:solidFill>
                <a:latin typeface="Montserrat"/>
                <a:ea typeface="Montserrat"/>
                <a:cs typeface="Montserrat"/>
                <a:sym typeface="Montserrat"/>
              </a:defRPr>
            </a:lvl5pPr>
            <a:lvl6pPr lvl="5" algn="ctr">
              <a:spcBef>
                <a:spcPts val="0"/>
              </a:spcBef>
              <a:buClr>
                <a:srgbClr val="1D1D1B"/>
              </a:buClr>
              <a:buFont typeface="Montserrat"/>
              <a:buNone/>
              <a:defRPr b="1">
                <a:solidFill>
                  <a:srgbClr val="1D1D1B"/>
                </a:solidFill>
                <a:latin typeface="Montserrat"/>
                <a:ea typeface="Montserrat"/>
                <a:cs typeface="Montserrat"/>
                <a:sym typeface="Montserrat"/>
              </a:defRPr>
            </a:lvl6pPr>
            <a:lvl7pPr lvl="6" algn="ctr">
              <a:spcBef>
                <a:spcPts val="0"/>
              </a:spcBef>
              <a:buClr>
                <a:srgbClr val="1D1D1B"/>
              </a:buClr>
              <a:buFont typeface="Montserrat"/>
              <a:buNone/>
              <a:defRPr b="1">
                <a:solidFill>
                  <a:srgbClr val="1D1D1B"/>
                </a:solidFill>
                <a:latin typeface="Montserrat"/>
                <a:ea typeface="Montserrat"/>
                <a:cs typeface="Montserrat"/>
                <a:sym typeface="Montserrat"/>
              </a:defRPr>
            </a:lvl7pPr>
            <a:lvl8pPr lvl="7" algn="ctr">
              <a:spcBef>
                <a:spcPts val="0"/>
              </a:spcBef>
              <a:buClr>
                <a:srgbClr val="1D1D1B"/>
              </a:buClr>
              <a:buFont typeface="Montserrat"/>
              <a:buNone/>
              <a:defRPr b="1">
                <a:solidFill>
                  <a:srgbClr val="1D1D1B"/>
                </a:solidFill>
                <a:latin typeface="Montserrat"/>
                <a:ea typeface="Montserrat"/>
                <a:cs typeface="Montserrat"/>
                <a:sym typeface="Montserrat"/>
              </a:defRPr>
            </a:lvl8pPr>
            <a:lvl9pPr lvl="8" algn="ctr">
              <a:spcBef>
                <a:spcPts val="0"/>
              </a:spcBef>
              <a:buClr>
                <a:srgbClr val="1D1D1B"/>
              </a:buClr>
              <a:buFont typeface="Montserrat"/>
              <a:buNone/>
              <a:defRPr b="1">
                <a:solidFill>
                  <a:srgbClr val="1D1D1B"/>
                </a:solidFill>
                <a:latin typeface="Montserrat"/>
                <a:ea typeface="Montserrat"/>
                <a:cs typeface="Montserrat"/>
                <a:sym typeface="Montserrat"/>
              </a:defRPr>
            </a:lvl9pPr>
          </a:lstStyle>
          <a:p>
            <a:r>
              <a:rPr lang="en" dirty="0">
                <a:solidFill>
                  <a:srgbClr val="FFFFFF"/>
                </a:solidFill>
                <a:latin typeface="Raleway"/>
                <a:ea typeface="Raleway"/>
                <a:cs typeface="Raleway"/>
                <a:sym typeface="Raleway"/>
              </a:rPr>
              <a:t>Rising Embedded RTOS Usage</a:t>
            </a:r>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37879" y="855280"/>
            <a:ext cx="5668722" cy="3966102"/>
          </a:xfrm>
          <a:prstGeom prst="rect">
            <a:avLst/>
          </a:prstGeom>
        </p:spPr>
      </p:pic>
    </p:spTree>
    <p:extLst>
      <p:ext uri="{BB962C8B-B14F-4D97-AF65-F5344CB8AC3E}">
        <p14:creationId xmlns:p14="http://schemas.microsoft.com/office/powerpoint/2010/main" val="685448988"/>
      </p:ext>
    </p:extLst>
  </p:cSld>
  <p:clrMapOvr>
    <a:masterClrMapping/>
  </p:clrMapOvr>
  <p:timing>
    <p:tnLst>
      <p:par>
        <p:cTn id="1" dur="indefinite" restart="never" nodeType="tmRoot"/>
      </p:par>
    </p:tnLst>
  </p:timing>
</p:sld>
</file>

<file path=ppt/theme/theme1.xml><?xml version="1.0" encoding="utf-8"?>
<a:theme xmlns:a="http://schemas.openxmlformats.org/drawingml/2006/main" name="Gertrude template">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9832</TotalTime>
  <Words>3177</Words>
  <Application>Microsoft Office PowerPoint</Application>
  <PresentationFormat>On-screen Show (16:9)</PresentationFormat>
  <Paragraphs>404</Paragraphs>
  <Slides>66</Slides>
  <Notes>66</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66</vt:i4>
      </vt:variant>
    </vt:vector>
  </HeadingPairs>
  <TitlesOfParts>
    <vt:vector size="71" baseType="lpstr">
      <vt:lpstr>Arial</vt:lpstr>
      <vt:lpstr>Montserrat</vt:lpstr>
      <vt:lpstr>Raleway</vt:lpstr>
      <vt:lpstr>Vidaloka</vt:lpstr>
      <vt:lpstr>Gertrude template</vt:lpstr>
      <vt:lpstr>The RTOS Exploit Mitigation Blues  Jos Wetzels</vt:lpstr>
      <vt:lpstr>Jos Wetzels</vt:lpstr>
      <vt:lpstr>ROADMAP</vt:lpstr>
      <vt:lpstr>What this talk is not about</vt:lpstr>
      <vt:lpstr>What this talk is also not about</vt:lpstr>
      <vt:lpstr>What this talk is about</vt:lpstr>
      <vt:lpstr>Real-Time Operating System (RTOS)</vt:lpstr>
      <vt:lpstr>Library / Unikernel OS</vt:lpstr>
      <vt:lpstr>PowerPoint Presentation</vt:lpstr>
      <vt:lpstr>Increasing Connectivity</vt:lpstr>
      <vt:lpstr>Increasing Complexity</vt:lpstr>
      <vt:lpstr>Embedded Binary Security</vt:lpstr>
      <vt:lpstr>PowerPoint Presentation</vt:lpstr>
      <vt:lpstr>Heightened Impact</vt:lpstr>
      <vt:lpstr>Unsafe Languages Are Here To Stay</vt:lpstr>
      <vt:lpstr>Exploit Mitigations</vt:lpstr>
      <vt:lpstr>PowerPoint Presentation</vt:lpstr>
      <vt:lpstr>What About Embedded?</vt:lpstr>
      <vt:lpstr>Right…</vt:lpstr>
      <vt:lpstr>PowerPoint Presentation</vt:lpstr>
      <vt:lpstr>Quantitative Analysis</vt:lpstr>
      <vt:lpstr>Minimum  Mitigation Baseline</vt:lpstr>
      <vt:lpstr>Operating System Selection</vt:lpstr>
      <vt:lpstr>PowerPoint Presentation</vt:lpstr>
      <vt:lpstr>What’s Going On Here?</vt:lpstr>
      <vt:lpstr>PowerPoint Presentation</vt:lpstr>
      <vt:lpstr>PowerPoint Presentation</vt:lpstr>
      <vt:lpstr>Hardware Selection</vt:lpstr>
      <vt:lpstr>PowerPoint Presentation</vt:lpstr>
      <vt:lpstr>Embedded Mitigation Challenges</vt:lpstr>
      <vt:lpstr>Resource &amp; System Constraints</vt:lpstr>
      <vt:lpstr>Advanced Processor Features</vt:lpstr>
      <vt:lpstr>Embedded Random Number Generators</vt:lpstr>
      <vt:lpstr>RTOS Mitigation Examples</vt:lpstr>
      <vt:lpstr>PowerPoint Presentation</vt:lpstr>
      <vt:lpstr>Zephyr Stack Canaries</vt:lpstr>
      <vt:lpstr>Zephyr Random API RANDOM_HAS_DRIVER (TRNG)</vt:lpstr>
      <vt:lpstr>PowerPoint Presentation</vt:lpstr>
      <vt:lpstr>Zephyr Random API TEST_RANDOM_DRIVER (PRNG)</vt:lpstr>
      <vt:lpstr>Fuchsia OS</vt:lpstr>
      <vt:lpstr>Fuchsia OS Exploit Mitigations</vt:lpstr>
      <vt:lpstr>Academic Mitigation Examples</vt:lpstr>
      <vt:lpstr>MAVR* &amp; AVRAND**</vt:lpstr>
      <vt:lpstr>Deeply Embedded Exploit Mitigation Criteria</vt:lpstr>
      <vt:lpstr>Embedded Exploit Mitigation Criteria</vt:lpstr>
      <vt:lpstr>Embedded OS CSPRNG Criteria</vt:lpstr>
      <vt:lpstr>μArmor</vt:lpstr>
      <vt:lpstr>μArmor</vt:lpstr>
      <vt:lpstr>Representative Platform</vt:lpstr>
      <vt:lpstr>μESP</vt:lpstr>
      <vt:lpstr>μScramble</vt:lpstr>
      <vt:lpstr>μScramble Code Diversification</vt:lpstr>
      <vt:lpstr>PowerPoint Presentation</vt:lpstr>
      <vt:lpstr>μSSP</vt:lpstr>
      <vt:lpstr>μRNG</vt:lpstr>
      <vt:lpstr>μRNG Initial Entropy Source</vt:lpstr>
      <vt:lpstr>μArmor Overhead &amp; Security Evaluation</vt:lpstr>
      <vt:lpstr>μArmor  Overhead Evaluation</vt:lpstr>
      <vt:lpstr>μScramble Security Evaluation</vt:lpstr>
      <vt:lpstr>μRNG Security Evaluation</vt:lpstr>
      <vt:lpstr>μRNG Security Evaluation</vt:lpstr>
      <vt:lpstr>Limitations, Conclusions &amp; Future Work</vt:lpstr>
      <vt:lpstr>μArmor Limitations</vt:lpstr>
      <vt:lpstr>Conclusions</vt:lpstr>
      <vt:lpstr>Future Work</vt:lpstr>
      <vt:lpstr>Questions?</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RTOS Exploit Mitigation Blues  Jos Wetzels</dc:title>
  <cp:lastModifiedBy>Seidr</cp:lastModifiedBy>
  <cp:revision>181</cp:revision>
  <dcterms:modified xsi:type="dcterms:W3CDTF">2017-09-21T13:47:48Z</dcterms:modified>
</cp:coreProperties>
</file>